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notesSlides/notesSlide8.xml" ContentType="application/vnd.openxmlformats-officedocument.presentationml.notesSlide+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4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6.xml" ContentType="application/vnd.openxmlformats-officedocument.presentationml.tags+xml"/>
  <Override PartName="/ppt/notesSlides/notesSlide5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48.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9.xml" ContentType="application/vnd.openxmlformats-officedocument.presentationml.tags+xml"/>
  <Override PartName="/ppt/notesSlides/notesSlide60.xml" ContentType="application/vnd.openxmlformats-officedocument.presentationml.notesSlide+xml"/>
  <Override PartName="/ppt/tags/tag5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51.xml" ContentType="application/vnd.openxmlformats-officedocument.presentationml.tags+xml"/>
  <Override PartName="/ppt/notesSlides/notesSlide65.xml" ContentType="application/vnd.openxmlformats-officedocument.presentationml.notesSlide+xml"/>
  <Override PartName="/ppt/tags/tag52.xml" ContentType="application/vnd.openxmlformats-officedocument.presentationml.tags+xml"/>
  <Override PartName="/ppt/notesSlides/notesSlide66.xml" ContentType="application/vnd.openxmlformats-officedocument.presentationml.notesSlide+xml"/>
  <Override PartName="/ppt/tags/tag53.xml" ContentType="application/vnd.openxmlformats-officedocument.presentationml.tags+xml"/>
  <Override PartName="/ppt/notesSlides/notesSlide67.xml" ContentType="application/vnd.openxmlformats-officedocument.presentationml.notesSlide+xml"/>
  <Override PartName="/ppt/tags/tag54.xml" ContentType="application/vnd.openxmlformats-officedocument.presentationml.tags+xml"/>
  <Override PartName="/ppt/comments/comment1.xml" ContentType="application/vnd.openxmlformats-officedocument.presentationml.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55.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2"/>
  </p:notesMasterIdLst>
  <p:handoutMasterIdLst>
    <p:handoutMasterId r:id="rId113"/>
  </p:handoutMasterIdLst>
  <p:sldIdLst>
    <p:sldId id="1338" r:id="rId5"/>
    <p:sldId id="1339" r:id="rId6"/>
    <p:sldId id="1193" r:id="rId7"/>
    <p:sldId id="1290" r:id="rId8"/>
    <p:sldId id="1291" r:id="rId9"/>
    <p:sldId id="1190" r:id="rId10"/>
    <p:sldId id="1287" r:id="rId11"/>
    <p:sldId id="1400" r:id="rId12"/>
    <p:sldId id="1289" r:id="rId13"/>
    <p:sldId id="1334" r:id="rId14"/>
    <p:sldId id="1335" r:id="rId15"/>
    <p:sldId id="1340" r:id="rId16"/>
    <p:sldId id="1187" r:id="rId17"/>
    <p:sldId id="1188" r:id="rId18"/>
    <p:sldId id="1253" r:id="rId19"/>
    <p:sldId id="1189" r:id="rId20"/>
    <p:sldId id="1254" r:id="rId21"/>
    <p:sldId id="1191" r:id="rId22"/>
    <p:sldId id="1192" r:id="rId23"/>
    <p:sldId id="1292" r:id="rId24"/>
    <p:sldId id="1195" r:id="rId25"/>
    <p:sldId id="1333" r:id="rId26"/>
    <p:sldId id="1200" r:id="rId27"/>
    <p:sldId id="1320" r:id="rId28"/>
    <p:sldId id="1201" r:id="rId29"/>
    <p:sldId id="1322" r:id="rId30"/>
    <p:sldId id="1341" r:id="rId31"/>
    <p:sldId id="1355" r:id="rId32"/>
    <p:sldId id="1293" r:id="rId33"/>
    <p:sldId id="1330" r:id="rId34"/>
    <p:sldId id="1336" r:id="rId35"/>
    <p:sldId id="1390" r:id="rId36"/>
    <p:sldId id="1294" r:id="rId37"/>
    <p:sldId id="1356" r:id="rId38"/>
    <p:sldId id="1391" r:id="rId39"/>
    <p:sldId id="1284" r:id="rId40"/>
    <p:sldId id="1323" r:id="rId41"/>
    <p:sldId id="1393" r:id="rId42"/>
    <p:sldId id="1395" r:id="rId43"/>
    <p:sldId id="1324" r:id="rId44"/>
    <p:sldId id="1327" r:id="rId45"/>
    <p:sldId id="1203" r:id="rId46"/>
    <p:sldId id="1296" r:id="rId47"/>
    <p:sldId id="1401" r:id="rId48"/>
    <p:sldId id="1297" r:id="rId49"/>
    <p:sldId id="1402" r:id="rId50"/>
    <p:sldId id="1357" r:id="rId51"/>
    <p:sldId id="1397" r:id="rId52"/>
    <p:sldId id="1358" r:id="rId53"/>
    <p:sldId id="1396" r:id="rId54"/>
    <p:sldId id="1359" r:id="rId55"/>
    <p:sldId id="1360" r:id="rId56"/>
    <p:sldId id="1210" r:id="rId57"/>
    <p:sldId id="1255" r:id="rId58"/>
    <p:sldId id="1361" r:id="rId59"/>
    <p:sldId id="1362" r:id="rId60"/>
    <p:sldId id="1363" r:id="rId61"/>
    <p:sldId id="1364" r:id="rId62"/>
    <p:sldId id="1365" r:id="rId63"/>
    <p:sldId id="1366" r:id="rId64"/>
    <p:sldId id="1367" r:id="rId65"/>
    <p:sldId id="1403" r:id="rId66"/>
    <p:sldId id="1369" r:id="rId67"/>
    <p:sldId id="1370" r:id="rId68"/>
    <p:sldId id="1371" r:id="rId69"/>
    <p:sldId id="1372" r:id="rId70"/>
    <p:sldId id="1373" r:id="rId71"/>
    <p:sldId id="1404" r:id="rId72"/>
    <p:sldId id="1375" r:id="rId73"/>
    <p:sldId id="1376" r:id="rId74"/>
    <p:sldId id="1377" r:id="rId75"/>
    <p:sldId id="1378" r:id="rId76"/>
    <p:sldId id="1405" r:id="rId77"/>
    <p:sldId id="1406" r:id="rId78"/>
    <p:sldId id="1381" r:id="rId79"/>
    <p:sldId id="1407" r:id="rId80"/>
    <p:sldId id="1383" r:id="rId81"/>
    <p:sldId id="1384" r:id="rId82"/>
    <p:sldId id="1385" r:id="rId83"/>
    <p:sldId id="1386" r:id="rId84"/>
    <p:sldId id="1387" r:id="rId85"/>
    <p:sldId id="1223" r:id="rId86"/>
    <p:sldId id="1398" r:id="rId87"/>
    <p:sldId id="1198" r:id="rId88"/>
    <p:sldId id="1345" r:id="rId89"/>
    <p:sldId id="1399" r:id="rId90"/>
    <p:sldId id="1328" r:id="rId91"/>
    <p:sldId id="1224" r:id="rId92"/>
    <p:sldId id="1225" r:id="rId93"/>
    <p:sldId id="1227" r:id="rId94"/>
    <p:sldId id="1228" r:id="rId95"/>
    <p:sldId id="1229" r:id="rId96"/>
    <p:sldId id="1230" r:id="rId97"/>
    <p:sldId id="1231" r:id="rId98"/>
    <p:sldId id="1261" r:id="rId99"/>
    <p:sldId id="1232" r:id="rId100"/>
    <p:sldId id="1197" r:id="rId101"/>
    <p:sldId id="1234" r:id="rId102"/>
    <p:sldId id="1389" r:id="rId103"/>
    <p:sldId id="1388" r:id="rId104"/>
    <p:sldId id="1245" r:id="rId105"/>
    <p:sldId id="1246" r:id="rId106"/>
    <p:sldId id="1301" r:id="rId107"/>
    <p:sldId id="1249" r:id="rId108"/>
    <p:sldId id="1250" r:id="rId109"/>
    <p:sldId id="1251" r:id="rId110"/>
    <p:sldId id="1252" r:id="rId111"/>
  </p:sldIdLst>
  <p:sldSz cx="12192000" cy="6858000"/>
  <p:notesSz cx="7077075" cy="9363075"/>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2" userDrawn="1">
          <p15:clr>
            <a:srgbClr val="A4A3A4"/>
          </p15:clr>
        </p15:guide>
        <p15:guide id="2" pos="1608" userDrawn="1">
          <p15:clr>
            <a:srgbClr val="A4A3A4"/>
          </p15:clr>
        </p15:guide>
        <p15:guide id="3" orient="horz" pos="1488" userDrawn="1">
          <p15:clr>
            <a:srgbClr val="A4A3A4"/>
          </p15:clr>
        </p15:guide>
        <p15:guide id="4" pos="39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la Tasimi" initials="AT" lastIdx="78" clrIdx="0"/>
  <p:cmAuthor id="2" name="William W. Allen" initials="WWA" lastIdx="15" clrIdx="1"/>
  <p:cmAuthor id="3" name="Ephraim Ross" initials="ER" lastIdx="9" clrIdx="2"/>
  <p:cmAuthor id="4" name="Charlotte Steniger" initials="CS" lastIdx="31" clrIdx="3"/>
  <p:cmAuthor id="5" name="Lisa Newton" initials="LN" lastIdx="100" clrIdx="4"/>
  <p:cmAuthor id="6" name="MEssey" initials="ME" lastIdx="12" clrIdx="5"/>
  <p:cmAuthor id="7" name="Rhonda Will" initials="RW" lastIdx="28" clrIdx="6"/>
  <p:cmAuthor id="8" name="Linda Krulish" initials="LK" lastIdx="18" clrIdx="7"/>
  <p:cmAuthor id="9" name="Heidi Magladry" initials="HM" lastIdx="21" clrIdx="8"/>
  <p:cmAuthor id="10" name="Kurt von Tish" initials="KvT" lastIdx="4" clrIdx="9"/>
  <p:cmAuthor id="11" name="Kurt von Tish" initials="KvT [2]" lastIdx="3" clrIdx="10"/>
  <p:cmAuthor id="12" name="Jennifer Riggs" initials="JSR" lastIdx="16" clrIdx="11"/>
  <p:cmAuthor id="13" name="Brenda Karkos" initials="BK" lastIdx="134" clrIdx="12"/>
  <p:cmAuthor id="14" name="Brigitte Vincent" initials="BV" lastIdx="2" clrIdx="13"/>
  <p:cmAuthor id="15" name="Katherine Armstrong" initials="KA" lastIdx="60" clrIdx="14">
    <p:extLst>
      <p:ext uri="{19B8F6BF-5375-455C-9EA6-DF929625EA0E}">
        <p15:presenceInfo xmlns:p15="http://schemas.microsoft.com/office/powerpoint/2012/main" userId="S::Katherine_Armstrong@abtassoc.com::137c296a-788a-4879-b8e4-64c4bf677e8d" providerId="AD"/>
      </p:ext>
    </p:extLst>
  </p:cmAuthor>
  <p:cmAuthor id="16" name="Katherine Armstrong" initials="KA [2]" lastIdx="40" clrIdx="15">
    <p:extLst>
      <p:ext uri="{19B8F6BF-5375-455C-9EA6-DF929625EA0E}">
        <p15:presenceInfo xmlns:p15="http://schemas.microsoft.com/office/powerpoint/2012/main" userId="S-1-5-21-4161449151-3199555679-2224323722-74441" providerId="AD"/>
      </p:ext>
    </p:extLst>
  </p:cmAuthor>
  <p:cmAuthor id="17" name="Teresa Mota" initials="TM" lastIdx="84" clrIdx="16">
    <p:extLst>
      <p:ext uri="{19B8F6BF-5375-455C-9EA6-DF929625EA0E}">
        <p15:presenceInfo xmlns:p15="http://schemas.microsoft.com/office/powerpoint/2012/main" userId="S::teresa_mota@abtassoc.com::85a4d4a4-2e66-4336-8da2-bdfb1753e04b" providerId="AD"/>
      </p:ext>
    </p:extLst>
  </p:cmAuthor>
  <p:cmAuthor id="18" name="Therese Rodda" initials="TR" lastIdx="63" clrIdx="17">
    <p:extLst>
      <p:ext uri="{19B8F6BF-5375-455C-9EA6-DF929625EA0E}">
        <p15:presenceInfo xmlns:p15="http://schemas.microsoft.com/office/powerpoint/2012/main" userId="S-1-5-21-4161449151-3199555679-2224323722-70542" providerId="AD"/>
      </p:ext>
    </p:extLst>
  </p:cmAuthor>
  <p:cmAuthor id="19" name="Therese Rodda" initials="TR [2]" lastIdx="7" clrIdx="18">
    <p:extLst>
      <p:ext uri="{19B8F6BF-5375-455C-9EA6-DF929625EA0E}">
        <p15:presenceInfo xmlns:p15="http://schemas.microsoft.com/office/powerpoint/2012/main" userId="S::Therese_Rodda@abtassoc.com::5bb77045-4523-419f-bc71-cecf19c85b08" providerId="AD"/>
      </p:ext>
    </p:extLst>
  </p:cmAuthor>
  <p:cmAuthor id="20" name="William Allen" initials="WA" lastIdx="22" clrIdx="19">
    <p:extLst>
      <p:ext uri="{19B8F6BF-5375-455C-9EA6-DF929625EA0E}">
        <p15:presenceInfo xmlns:p15="http://schemas.microsoft.com/office/powerpoint/2012/main" userId="S::WAllen@econometricainc.com::d138f48e-8d60-4692-bc86-4978900ec777" providerId="AD"/>
      </p:ext>
    </p:extLst>
  </p:cmAuthor>
  <p:cmAuthor id="21" name="Katherine Armstrong" initials="KA [3]" lastIdx="40" clrIdx="20">
    <p:extLst>
      <p:ext uri="{19B8F6BF-5375-455C-9EA6-DF929625EA0E}">
        <p15:presenceInfo xmlns:p15="http://schemas.microsoft.com/office/powerpoint/2012/main" userId="S::katherine_armstrong_abtassoc.com#ext#@econometricainc.onmicrosoft.com::fc5817d0-a4df-47e3-8167-48b4104add23" providerId="AD"/>
      </p:ext>
    </p:extLst>
  </p:cmAuthor>
  <p:cmAuthor id="22" name="estrunk@acumenllc.com" initials="es" lastIdx="24" clrIdx="21">
    <p:extLst>
      <p:ext uri="{19B8F6BF-5375-455C-9EA6-DF929625EA0E}">
        <p15:presenceInfo xmlns:p15="http://schemas.microsoft.com/office/powerpoint/2012/main" userId="S::urn:spo:guest#estrunk@acumenllc.com::" providerId="AD"/>
      </p:ext>
    </p:extLst>
  </p:cmAuthor>
  <p:cmAuthor id="23" name="Hughes, Christy (CMS/CCSQ)" initials="H(" lastIdx="9" clrIdx="22">
    <p:extLst>
      <p:ext uri="{19B8F6BF-5375-455C-9EA6-DF929625EA0E}">
        <p15:presenceInfo xmlns:p15="http://schemas.microsoft.com/office/powerpoint/2012/main" userId="S::christy.hughes_cms.hhs.gov#ext#@econometricainc.onmicrosoft.com::c19e02ec-6324-4b62-91f9-6a472aafe1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F5"/>
    <a:srgbClr val="005DB9"/>
    <a:srgbClr val="005DB8"/>
    <a:srgbClr val="00B256"/>
    <a:srgbClr val="A55725"/>
    <a:srgbClr val="E8F6F7"/>
    <a:srgbClr val="965122"/>
    <a:srgbClr val="A45825"/>
    <a:srgbClr val="844928"/>
    <a:srgbClr val="965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721025-CCE7-B1DE-D65B-BA63DA469856}" v="251" dt="2021-04-08T13:46:01.830"/>
    <p1510:client id="{763FBC9F-C0BE-B000-EBA5-E0874D41108C}" v="14" dt="2021-04-08T14:03:59.324"/>
    <p1510:client id="{D7D62122-054C-F24C-01AF-C9BE82009EDC}" v="85" dt="2021-04-08T16:04:03.014"/>
    <p1510:client id="{EB747620-3332-0252-E0C9-C7EEF96C1AC8}" v="632" dt="2021-04-08T13:11:21.260"/>
    <p1510:client id="{FCAE5D07-978F-BF77-013C-F371D2BD7AFD}" v="84" dt="2021-04-08T12:29:48.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33"/>
    <p:restoredTop sz="78581"/>
  </p:normalViewPr>
  <p:slideViewPr>
    <p:cSldViewPr snapToGrid="0">
      <p:cViewPr varScale="1">
        <p:scale>
          <a:sx n="52" d="100"/>
          <a:sy n="52" d="100"/>
        </p:scale>
        <p:origin x="936" y="56"/>
      </p:cViewPr>
      <p:guideLst>
        <p:guide orient="horz" pos="3912"/>
        <p:guide pos="1608"/>
        <p:guide orient="horz" pos="1488"/>
        <p:guide pos="39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viewProps" Target="view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tags" Target="tags/tag1.xml"/><Relationship Id="rId119"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omments/comment1.xml><?xml version="1.0" encoding="utf-8"?>
<p:cmLst xmlns:a="http://schemas.openxmlformats.org/drawingml/2006/main" xmlns:r="http://schemas.openxmlformats.org/officeDocument/2006/relationships" xmlns:p="http://schemas.openxmlformats.org/presentationml/2006/main">
  <p:cm authorId="23" dt="2021-03-31T11:41:08.488" idx="5">
    <p:pos x="5868" y="1068"/>
    <p:text>Will there be an example that shows the integration of CDC data?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2" Type="http://schemas.openxmlformats.org/officeDocument/2006/relationships/tags" Target="../tags/tag31.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273795-4DEC-47A2-AB56-761E257C2F83}"/>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A7D149-A4A7-4E75-829B-210E2003B04D}"/>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99D83F82-478C-4D51-9946-C6729FF08F59}" type="datetimeFigureOut">
              <a:rPr lang="en-US" smtClean="0"/>
              <a:t>4/14/2021</a:t>
            </a:fld>
            <a:endParaRPr lang="en-US"/>
          </a:p>
        </p:txBody>
      </p:sp>
      <p:sp>
        <p:nvSpPr>
          <p:cNvPr id="4" name="Footer Placeholder 3">
            <a:extLst>
              <a:ext uri="{FF2B5EF4-FFF2-40B4-BE49-F238E27FC236}">
                <a16:creationId xmlns:a16="http://schemas.microsoft.com/office/drawing/2014/main" id="{2A4ED60E-19EE-40D7-B232-187AC2C4F77D}"/>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92671B-BAC1-4247-A1CE-CDE0CB1654F5}"/>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8FA708-0758-42CA-B84B-F84719D21FE5}" type="slidenum">
              <a:rPr lang="en-US" smtClean="0"/>
              <a:t>‹#›</a:t>
            </a:fld>
            <a:endParaRPr lang="en-US"/>
          </a:p>
        </p:txBody>
      </p:sp>
    </p:spTree>
    <p:custDataLst>
      <p:tags r:id="rId2"/>
    </p:custDataLst>
    <p:extLst>
      <p:ext uri="{BB962C8B-B14F-4D97-AF65-F5344CB8AC3E}">
        <p14:creationId xmlns:p14="http://schemas.microsoft.com/office/powerpoint/2010/main" val="1115161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02884E3-9F45-4988-AEBF-68C0337EF428}" type="datetimeFigureOut">
              <a:rPr lang="en-US" smtClean="0"/>
              <a:t>4/14/2021</a:t>
            </a:fld>
            <a:endParaRPr lang="en-US"/>
          </a:p>
        </p:txBody>
      </p:sp>
      <p:sp>
        <p:nvSpPr>
          <p:cNvPr id="4" name="Slide Image Placeholder 3"/>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1A1E72F9-2669-4E0E-BA3D-1A18383C2CF2}" type="slidenum">
              <a:rPr lang="en-US" smtClean="0"/>
              <a:t>‹#›</a:t>
            </a:fld>
            <a:endParaRPr lang="en-US"/>
          </a:p>
        </p:txBody>
      </p:sp>
    </p:spTree>
    <p:extLst>
      <p:ext uri="{BB962C8B-B14F-4D97-AF65-F5344CB8AC3E}">
        <p14:creationId xmlns:p14="http://schemas.microsoft.com/office/powerpoint/2010/main" val="3018103186"/>
      </p:ext>
    </p:extLst>
  </p:cSld>
  <p:clrMap bg1="lt1" tx1="dk1" bg2="lt2" tx2="dk2" accent1="accent1" accent2="accent2" accent3="accent3" accent4="accent4" accent5="accent5" accent6="accent6" hlink="hlink" folHlink="folHlink"/>
  <p:notesStyle>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1</a:t>
            </a:fld>
            <a:endParaRPr lang="en-US"/>
          </a:p>
        </p:txBody>
      </p:sp>
    </p:spTree>
    <p:extLst>
      <p:ext uri="{BB962C8B-B14F-4D97-AF65-F5344CB8AC3E}">
        <p14:creationId xmlns:p14="http://schemas.microsoft.com/office/powerpoint/2010/main" val="209879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12</a:t>
            </a:fld>
            <a:endParaRPr lang="en-US"/>
          </a:p>
        </p:txBody>
      </p:sp>
    </p:spTree>
    <p:extLst>
      <p:ext uri="{BB962C8B-B14F-4D97-AF65-F5344CB8AC3E}">
        <p14:creationId xmlns:p14="http://schemas.microsoft.com/office/powerpoint/2010/main" val="34309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Correct answer is B</a:t>
            </a:r>
            <a:r>
              <a:rPr lang="en-US"/>
              <a:t>. Lyndon B. Johnson.</a:t>
            </a:r>
          </a:p>
        </p:txBody>
      </p:sp>
      <p:sp>
        <p:nvSpPr>
          <p:cNvPr id="4" name="Slide Number Placeholder 3"/>
          <p:cNvSpPr>
            <a:spLocks noGrp="1"/>
          </p:cNvSpPr>
          <p:nvPr>
            <p:ph type="sldNum" sz="quarter" idx="5"/>
          </p:nvPr>
        </p:nvSpPr>
        <p:spPr/>
        <p:txBody>
          <a:bodyPr/>
          <a:lstStyle/>
          <a:p>
            <a:fld id="{1A1E72F9-2669-4E0E-BA3D-1A18383C2CF2}" type="slidenum">
              <a:rPr lang="en-US" smtClean="0"/>
              <a:t>14</a:t>
            </a:fld>
            <a:endParaRPr lang="en-US"/>
          </a:p>
        </p:txBody>
      </p:sp>
    </p:spTree>
    <p:extLst>
      <p:ext uri="{BB962C8B-B14F-4D97-AF65-F5344CB8AC3E}">
        <p14:creationId xmlns:p14="http://schemas.microsoft.com/office/powerpoint/2010/main" val="878148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Correct answer is B</a:t>
            </a:r>
            <a:r>
              <a:rPr lang="en-US"/>
              <a:t>. Lyndon B. Johnson.</a:t>
            </a:r>
          </a:p>
        </p:txBody>
      </p:sp>
      <p:sp>
        <p:nvSpPr>
          <p:cNvPr id="4" name="Slide Number Placeholder 3"/>
          <p:cNvSpPr>
            <a:spLocks noGrp="1"/>
          </p:cNvSpPr>
          <p:nvPr>
            <p:ph type="sldNum" sz="quarter" idx="5"/>
          </p:nvPr>
        </p:nvSpPr>
        <p:spPr/>
        <p:txBody>
          <a:bodyPr/>
          <a:lstStyle/>
          <a:p>
            <a:fld id="{1A1E72F9-2669-4E0E-BA3D-1A18383C2CF2}" type="slidenum">
              <a:rPr lang="en-US" smtClean="0"/>
              <a:t>15</a:t>
            </a:fld>
            <a:endParaRPr lang="en-US"/>
          </a:p>
        </p:txBody>
      </p:sp>
    </p:spTree>
    <p:extLst>
      <p:ext uri="{BB962C8B-B14F-4D97-AF65-F5344CB8AC3E}">
        <p14:creationId xmlns:p14="http://schemas.microsoft.com/office/powerpoint/2010/main" val="1289600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Correct answer is A</a:t>
            </a:r>
            <a:r>
              <a:rPr lang="en-US"/>
              <a:t>. Harry S. Truman</a:t>
            </a:r>
          </a:p>
        </p:txBody>
      </p:sp>
      <p:sp>
        <p:nvSpPr>
          <p:cNvPr id="4" name="Slide Number Placeholder 3"/>
          <p:cNvSpPr>
            <a:spLocks noGrp="1"/>
          </p:cNvSpPr>
          <p:nvPr>
            <p:ph type="sldNum" sz="quarter" idx="5"/>
          </p:nvPr>
        </p:nvSpPr>
        <p:spPr/>
        <p:txBody>
          <a:bodyPr/>
          <a:lstStyle/>
          <a:p>
            <a:fld id="{1A1E72F9-2669-4E0E-BA3D-1A18383C2CF2}" type="slidenum">
              <a:rPr lang="en-US" smtClean="0"/>
              <a:t>16</a:t>
            </a:fld>
            <a:endParaRPr lang="en-US"/>
          </a:p>
        </p:txBody>
      </p:sp>
    </p:spTree>
    <p:extLst>
      <p:ext uri="{BB962C8B-B14F-4D97-AF65-F5344CB8AC3E}">
        <p14:creationId xmlns:p14="http://schemas.microsoft.com/office/powerpoint/2010/main" val="1796281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Correct answer is A</a:t>
            </a:r>
            <a:r>
              <a:rPr lang="en-US"/>
              <a:t>. Harry S. Truman</a:t>
            </a:r>
          </a:p>
        </p:txBody>
      </p:sp>
      <p:sp>
        <p:nvSpPr>
          <p:cNvPr id="4" name="Slide Number Placeholder 3"/>
          <p:cNvSpPr>
            <a:spLocks noGrp="1"/>
          </p:cNvSpPr>
          <p:nvPr>
            <p:ph type="sldNum" sz="quarter" idx="5"/>
          </p:nvPr>
        </p:nvSpPr>
        <p:spPr/>
        <p:txBody>
          <a:bodyPr/>
          <a:lstStyle/>
          <a:p>
            <a:fld id="{1A1E72F9-2669-4E0E-BA3D-1A18383C2CF2}" type="slidenum">
              <a:rPr lang="en-US" smtClean="0"/>
              <a:t>17</a:t>
            </a:fld>
            <a:endParaRPr lang="en-US"/>
          </a:p>
        </p:txBody>
      </p:sp>
    </p:spTree>
    <p:extLst>
      <p:ext uri="{BB962C8B-B14F-4D97-AF65-F5344CB8AC3E}">
        <p14:creationId xmlns:p14="http://schemas.microsoft.com/office/powerpoint/2010/main" val="256010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kern="1200">
                <a:solidFill>
                  <a:schemeClr val="tx1"/>
                </a:solidFill>
                <a:effectLst/>
                <a:latin typeface="+mn-lt"/>
                <a:ea typeface="+mn-ea"/>
                <a:cs typeface="+mn-cs"/>
              </a:rPr>
              <a:t>Briefly discuss LTCH QRP.</a:t>
            </a:r>
          </a:p>
          <a:p>
            <a:pPr lvl="0"/>
            <a:r>
              <a:rPr lang="en-US" sz="2800" kern="1200">
                <a:solidFill>
                  <a:schemeClr val="tx1"/>
                </a:solidFill>
                <a:effectLst/>
                <a:latin typeface="+mn-lt"/>
                <a:ea typeface="+mn-ea"/>
                <a:cs typeface="+mn-cs"/>
              </a:rPr>
              <a:t>Review the CMS Quality Goals. </a:t>
            </a:r>
          </a:p>
          <a:p>
            <a:r>
              <a:rPr lang="en-US" sz="2800" kern="1200">
                <a:solidFill>
                  <a:schemeClr val="tx1"/>
                </a:solidFill>
                <a:effectLst/>
                <a:latin typeface="+mn-lt"/>
                <a:ea typeface="+mn-ea"/>
                <a:cs typeface="+mn-cs"/>
              </a:rPr>
              <a:t>Discuss LTCH QRP requirements.</a:t>
            </a:r>
            <a:r>
              <a:rPr lang="en-US">
                <a:effectLst/>
              </a:rPr>
              <a:t> </a:t>
            </a:r>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18</a:t>
            </a:fld>
            <a:endParaRPr lang="en-US"/>
          </a:p>
        </p:txBody>
      </p:sp>
    </p:spTree>
    <p:extLst>
      <p:ext uri="{BB962C8B-B14F-4D97-AF65-F5344CB8AC3E}">
        <p14:creationId xmlns:p14="http://schemas.microsoft.com/office/powerpoint/2010/main" val="421379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IMPACT Act -  requires the submission of data pertaining to quality measure, resource use, and other domains. Using standardized quality measures and standardized data, the intent of the IMPACT Act, among other obligations, is to allow for the exchange of standardized and interoperable data among post-acute, and other, providers. The IMPACT Act intends for standardized Post-Acute Care data to improve Medicare beneficiary outcomes through shared decision-making, care coordination, and enhanced discharge planning.</a:t>
            </a:r>
          </a:p>
        </p:txBody>
      </p:sp>
      <p:sp>
        <p:nvSpPr>
          <p:cNvPr id="4" name="Slide Number Placeholder 3"/>
          <p:cNvSpPr>
            <a:spLocks noGrp="1"/>
          </p:cNvSpPr>
          <p:nvPr>
            <p:ph type="sldNum" sz="quarter" idx="5"/>
          </p:nvPr>
        </p:nvSpPr>
        <p:spPr/>
        <p:txBody>
          <a:bodyPr/>
          <a:lstStyle/>
          <a:p>
            <a:fld id="{1A1E72F9-2669-4E0E-BA3D-1A18383C2CF2}" type="slidenum">
              <a:rPr lang="en-US" smtClean="0"/>
              <a:t>19</a:t>
            </a:fld>
            <a:endParaRPr lang="en-US"/>
          </a:p>
        </p:txBody>
      </p:sp>
    </p:spTree>
    <p:extLst>
      <p:ext uri="{BB962C8B-B14F-4D97-AF65-F5344CB8AC3E}">
        <p14:creationId xmlns:p14="http://schemas.microsoft.com/office/powerpoint/2010/main" val="3093468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sz="28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20</a:t>
            </a:fld>
            <a:endParaRPr lang="en-US"/>
          </a:p>
        </p:txBody>
      </p:sp>
    </p:spTree>
    <p:extLst>
      <p:ext uri="{BB962C8B-B14F-4D97-AF65-F5344CB8AC3E}">
        <p14:creationId xmlns:p14="http://schemas.microsoft.com/office/powerpoint/2010/main" val="1747156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21</a:t>
            </a:fld>
            <a:endParaRPr lang="en-US"/>
          </a:p>
        </p:txBody>
      </p:sp>
    </p:spTree>
    <p:extLst>
      <p:ext uri="{BB962C8B-B14F-4D97-AF65-F5344CB8AC3E}">
        <p14:creationId xmlns:p14="http://schemas.microsoft.com/office/powerpoint/2010/main" val="4279614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a:t>Graphic representation of the entire process. </a:t>
            </a:r>
          </a:p>
        </p:txBody>
      </p:sp>
      <p:sp>
        <p:nvSpPr>
          <p:cNvPr id="4" name="Slide Number Placeholder 3"/>
          <p:cNvSpPr>
            <a:spLocks noGrp="1"/>
          </p:cNvSpPr>
          <p:nvPr>
            <p:ph type="sldNum" sz="quarter" idx="5"/>
          </p:nvPr>
        </p:nvSpPr>
        <p:spPr/>
        <p:txBody>
          <a:bodyPr/>
          <a:lstStyle/>
          <a:p>
            <a:fld id="{1A1E72F9-2669-4E0E-BA3D-1A18383C2CF2}" type="slidenum">
              <a:rPr lang="en-US" smtClean="0"/>
              <a:t>22</a:t>
            </a:fld>
            <a:endParaRPr lang="en-US"/>
          </a:p>
        </p:txBody>
      </p:sp>
    </p:spTree>
    <p:extLst>
      <p:ext uri="{BB962C8B-B14F-4D97-AF65-F5344CB8AC3E}">
        <p14:creationId xmlns:p14="http://schemas.microsoft.com/office/powerpoint/2010/main" val="105310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2</a:t>
            </a:fld>
            <a:endParaRPr lang="en-US"/>
          </a:p>
        </p:txBody>
      </p:sp>
    </p:spTree>
    <p:extLst>
      <p:ext uri="{BB962C8B-B14F-4D97-AF65-F5344CB8AC3E}">
        <p14:creationId xmlns:p14="http://schemas.microsoft.com/office/powerpoint/2010/main" val="192676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kern="1200">
                <a:solidFill>
                  <a:schemeClr val="tx1"/>
                </a:solidFill>
                <a:effectLst/>
                <a:latin typeface="+mn-lt"/>
                <a:ea typeface="+mn-ea"/>
                <a:cs typeface="+mn-cs"/>
              </a:rPr>
              <a:t>Briefly review the (LCDS) and discuss submission requirements and data submission deadlines.</a:t>
            </a:r>
          </a:p>
          <a:p>
            <a:pPr lvl="0"/>
            <a:r>
              <a:rPr lang="en-US" sz="2800" kern="1200">
                <a:solidFill>
                  <a:schemeClr val="tx1"/>
                </a:solidFill>
                <a:effectLst/>
                <a:latin typeface="+mn-lt"/>
                <a:ea typeface="+mn-ea"/>
                <a:cs typeface="+mn-cs"/>
              </a:rPr>
              <a:t>Review data submission threshold.</a:t>
            </a:r>
          </a:p>
          <a:p>
            <a:r>
              <a:rPr lang="en-US" sz="2800" kern="1200">
                <a:solidFill>
                  <a:schemeClr val="tx1"/>
                </a:solidFill>
                <a:effectLst/>
                <a:latin typeface="+mn-lt"/>
                <a:ea typeface="+mn-ea"/>
                <a:cs typeface="+mn-cs"/>
              </a:rPr>
              <a:t>When and where to submit data and how to ensure data has been submitted and accepted.</a:t>
            </a:r>
            <a:r>
              <a:rPr lang="en-US">
                <a:effectLst/>
              </a:rPr>
              <a:t>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23</a:t>
            </a:fld>
            <a:endParaRPr lang="en-US"/>
          </a:p>
        </p:txBody>
      </p:sp>
    </p:spTree>
    <p:extLst>
      <p:ext uri="{BB962C8B-B14F-4D97-AF65-F5344CB8AC3E}">
        <p14:creationId xmlns:p14="http://schemas.microsoft.com/office/powerpoint/2010/main" val="3040979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24</a:t>
            </a:fld>
            <a:endParaRPr lang="en-US"/>
          </a:p>
        </p:txBody>
      </p:sp>
    </p:spTree>
    <p:extLst>
      <p:ext uri="{BB962C8B-B14F-4D97-AF65-F5344CB8AC3E}">
        <p14:creationId xmlns:p14="http://schemas.microsoft.com/office/powerpoint/2010/main" val="3884796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LTCH CARE Data Set is applicable to all patients receiving inpatient services in a facility certified as a hospital and designated as an LTCH under the Medicare program.</a:t>
            </a:r>
          </a:p>
          <a:p>
            <a:br>
              <a:rPr lang="en-US" sz="2800" kern="1200">
                <a:solidFill>
                  <a:schemeClr val="tx1"/>
                </a:solidFill>
                <a:effectLst/>
                <a:latin typeface="+mn-lt"/>
                <a:ea typeface="+mn-ea"/>
                <a:cs typeface="+mn-cs"/>
              </a:rPr>
            </a:br>
            <a:endParaRPr lang="en-US" sz="2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 Data collection using the LTCH CARE Data Set is applicable regardless of patient’s age, diagnosis, length of stay, or payment/payer source. </a:t>
            </a:r>
          </a:p>
          <a:p>
            <a:br>
              <a:rPr lang="en-US" sz="2800" kern="1200">
                <a:solidFill>
                  <a:schemeClr val="tx1"/>
                </a:solidFill>
                <a:effectLst/>
                <a:latin typeface="+mn-lt"/>
                <a:ea typeface="+mn-ea"/>
                <a:cs typeface="+mn-cs"/>
              </a:rPr>
            </a:br>
            <a:endParaRPr lang="en-US" sz="2800" kern="1200">
              <a:solidFill>
                <a:schemeClr val="tx1"/>
              </a:solidFill>
              <a:effectLst/>
              <a:latin typeface="+mn-lt"/>
              <a:ea typeface="+mn-ea"/>
              <a:cs typeface="+mn-cs"/>
            </a:endParaRPr>
          </a:p>
          <a:p>
            <a:r>
              <a:rPr lang="en-US" sz="2800" kern="1200">
                <a:solidFill>
                  <a:schemeClr val="tx1"/>
                </a:solidFill>
                <a:effectLst/>
                <a:latin typeface="+mn-lt"/>
                <a:ea typeface="+mn-ea"/>
                <a:cs typeface="+mn-cs"/>
              </a:rPr>
              <a:t>The LTCH CARE Data Set includes Admission, Planned Discharge, Unplanned Discharge, and Expired Assessments. These data sets are completed for individual LTCH patients who are admitted to, discharged from, or die in the LTCH. </a:t>
            </a:r>
          </a:p>
          <a:p>
            <a:endParaRPr lang="en-US" sz="28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25</a:t>
            </a:fld>
            <a:endParaRPr lang="en-US"/>
          </a:p>
        </p:txBody>
      </p:sp>
    </p:spTree>
    <p:extLst>
      <p:ext uri="{BB962C8B-B14F-4D97-AF65-F5344CB8AC3E}">
        <p14:creationId xmlns:p14="http://schemas.microsoft.com/office/powerpoint/2010/main" val="419941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clear that APU is based on the submission of the data elements used to calculate the QM’s and not on the QM's themselves.</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26</a:t>
            </a:fld>
            <a:endParaRPr lang="en-US"/>
          </a:p>
        </p:txBody>
      </p:sp>
    </p:spTree>
    <p:extLst>
      <p:ext uri="{BB962C8B-B14F-4D97-AF65-F5344CB8AC3E}">
        <p14:creationId xmlns:p14="http://schemas.microsoft.com/office/powerpoint/2010/main" val="133355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NHSN: CDC/NHSN requires data submission on a monthly basis and strongly encourages healthcare</a:t>
            </a:r>
          </a:p>
          <a:p>
            <a:r>
              <a:rPr lang="en-US"/>
              <a:t>facilities to enter each month’s data within 30 days of the end of the month in which it is</a:t>
            </a:r>
          </a:p>
          <a:p>
            <a:r>
              <a:rPr lang="en-US"/>
              <a:t>collected (for example, all March data should be entered by April 30) so it has the greatest</a:t>
            </a:r>
          </a:p>
          <a:p>
            <a:r>
              <a:rPr lang="en-US"/>
              <a:t>impact on infection prevention activities. </a:t>
            </a:r>
          </a:p>
          <a:p>
            <a:r>
              <a:rPr lang="en-US"/>
              <a:t>However, for purposes of fulfilling CMS quality measurement reporting requirements, each facility’s data must be entered into NHSN no later than 4 ½ months after the end of the reporting quarter. In other words, Q1(January/February/March) data must be entered into NHSN by August 15, Q2 must be entered by November 15, Q3 must be entered by February 15, and Q4 must be entered by May 15 for data to be shared with CMS.</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27</a:t>
            </a:fld>
            <a:endParaRPr lang="en-US"/>
          </a:p>
        </p:txBody>
      </p:sp>
    </p:spTree>
    <p:extLst>
      <p:ext uri="{BB962C8B-B14F-4D97-AF65-F5344CB8AC3E}">
        <p14:creationId xmlns:p14="http://schemas.microsoft.com/office/powerpoint/2010/main" val="3825168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NHSN: CDC/NHSN requires data submission on a monthly basis and strongly encourages healthcare</a:t>
            </a:r>
          </a:p>
          <a:p>
            <a:r>
              <a:rPr lang="en-US"/>
              <a:t>facilities to enter each month’s data within 30 days of the end of the month in which it is</a:t>
            </a:r>
          </a:p>
          <a:p>
            <a:r>
              <a:rPr lang="en-US"/>
              <a:t>collected (for example, all March data should be entered by April 30) so it has the greatest</a:t>
            </a:r>
          </a:p>
          <a:p>
            <a:r>
              <a:rPr lang="en-US"/>
              <a:t>impact on infection prevention activities. </a:t>
            </a:r>
          </a:p>
          <a:p>
            <a:r>
              <a:rPr lang="en-US"/>
              <a:t>However, for purposes of fulfilling CMS quality measurement reporting requirements, each facility’s data must be entered into NHSN no later than 4 ½ months after the end of the reporting quarter. In other words, Q1(January/February/March) data must be entered into NHSN by August 15, Q2 must be entered by November 15, Q3 must be entered by February 15, and Q4 must be entered by May 15 for data to be shared with CMS.</a:t>
            </a:r>
          </a:p>
        </p:txBody>
      </p:sp>
      <p:sp>
        <p:nvSpPr>
          <p:cNvPr id="4" name="Slide Number Placeholder 3"/>
          <p:cNvSpPr>
            <a:spLocks noGrp="1"/>
          </p:cNvSpPr>
          <p:nvPr>
            <p:ph type="sldNum" sz="quarter" idx="5"/>
          </p:nvPr>
        </p:nvSpPr>
        <p:spPr/>
        <p:txBody>
          <a:bodyPr/>
          <a:lstStyle/>
          <a:p>
            <a:fld id="{1A1E72F9-2669-4E0E-BA3D-1A18383C2CF2}" type="slidenum">
              <a:rPr lang="en-US" smtClean="0"/>
              <a:t>28</a:t>
            </a:fld>
            <a:endParaRPr lang="en-US"/>
          </a:p>
        </p:txBody>
      </p:sp>
    </p:spTree>
    <p:extLst>
      <p:ext uri="{BB962C8B-B14F-4D97-AF65-F5344CB8AC3E}">
        <p14:creationId xmlns:p14="http://schemas.microsoft.com/office/powerpoint/2010/main" val="3898032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29</a:t>
            </a:fld>
            <a:endParaRPr lang="en-US"/>
          </a:p>
        </p:txBody>
      </p:sp>
    </p:spTree>
    <p:extLst>
      <p:ext uri="{BB962C8B-B14F-4D97-AF65-F5344CB8AC3E}">
        <p14:creationId xmlns:p14="http://schemas.microsoft.com/office/powerpoint/2010/main" val="1153856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30</a:t>
            </a:fld>
            <a:endParaRPr lang="en-US"/>
          </a:p>
        </p:txBody>
      </p:sp>
    </p:spTree>
    <p:extLst>
      <p:ext uri="{BB962C8B-B14F-4D97-AF65-F5344CB8AC3E}">
        <p14:creationId xmlns:p14="http://schemas.microsoft.com/office/powerpoint/2010/main" val="1158027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1A1E72F9-2669-4E0E-BA3D-1A18383C2CF2}" type="slidenum">
              <a:rPr lang="en-US" smtClean="0"/>
              <a:t>33</a:t>
            </a:fld>
            <a:endParaRPr lang="en-US"/>
          </a:p>
        </p:txBody>
      </p:sp>
    </p:spTree>
    <p:extLst>
      <p:ext uri="{BB962C8B-B14F-4D97-AF65-F5344CB8AC3E}">
        <p14:creationId xmlns:p14="http://schemas.microsoft.com/office/powerpoint/2010/main" val="3230280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1A1E72F9-2669-4E0E-BA3D-1A18383C2CF2}" type="slidenum">
              <a:rPr lang="en-US" smtClean="0"/>
              <a:t>34</a:t>
            </a:fld>
            <a:endParaRPr lang="en-US"/>
          </a:p>
        </p:txBody>
      </p:sp>
    </p:spTree>
    <p:extLst>
      <p:ext uri="{BB962C8B-B14F-4D97-AF65-F5344CB8AC3E}">
        <p14:creationId xmlns:p14="http://schemas.microsoft.com/office/powerpoint/2010/main" val="344015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Welcome and Introductions.</a:t>
            </a:r>
          </a:p>
          <a:p>
            <a:r>
              <a:rPr lang="en-US">
                <a:latin typeface="Arial"/>
                <a:cs typeface="Arial"/>
              </a:rPr>
              <a:t>What is the Long-Term Care Hospital (LTCH) Quality Reporting Program (QRP)?</a:t>
            </a:r>
          </a:p>
          <a:p>
            <a:r>
              <a:rPr lang="en-US">
                <a:latin typeface="Arial"/>
                <a:cs typeface="Arial"/>
              </a:rPr>
              <a:t>Continuity Assessment Record and Evaluation (CARE) Data Set and Submission and Reporting Requirements.</a:t>
            </a:r>
          </a:p>
          <a:p>
            <a:r>
              <a:rPr lang="en-US">
                <a:latin typeface="Arial"/>
                <a:cs typeface="Arial"/>
              </a:rPr>
              <a:t>Internet Quality Improvement and Evaluation System (</a:t>
            </a:r>
            <a:r>
              <a:rPr lang="en-US" err="1">
                <a:latin typeface="Arial"/>
                <a:cs typeface="Arial"/>
              </a:rPr>
              <a:t>iQIES</a:t>
            </a:r>
            <a:r>
              <a:rPr lang="en-US">
                <a:latin typeface="Arial"/>
                <a:cs typeface="Arial"/>
              </a:rPr>
              <a:t>).</a:t>
            </a:r>
            <a:endParaRPr lang="en-US">
              <a:solidFill>
                <a:srgbClr val="FF0000"/>
              </a:solidFill>
              <a:latin typeface="Arial"/>
              <a:cs typeface="Arial"/>
            </a:endParaRPr>
          </a:p>
          <a:p>
            <a:r>
              <a:rPr lang="en-US">
                <a:latin typeface="Arial"/>
                <a:cs typeface="Arial"/>
              </a:rPr>
              <a:t>Determining Compliance with the LTCH QRP.</a:t>
            </a:r>
          </a:p>
          <a:p>
            <a:r>
              <a:rPr lang="en-US">
                <a:latin typeface="Arial"/>
                <a:cs typeface="Arial"/>
              </a:rPr>
              <a:t>Resources.</a:t>
            </a:r>
          </a:p>
          <a:p>
            <a:r>
              <a:rPr lang="en-US">
                <a:latin typeface="Arial"/>
                <a:cs typeface="Arial"/>
              </a:rPr>
              <a:t>Q&amp;A Session.</a:t>
            </a:r>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a:t>
            </a:fld>
            <a:endParaRPr lang="en-US"/>
          </a:p>
        </p:txBody>
      </p:sp>
    </p:spTree>
    <p:extLst>
      <p:ext uri="{BB962C8B-B14F-4D97-AF65-F5344CB8AC3E}">
        <p14:creationId xmlns:p14="http://schemas.microsoft.com/office/powerpoint/2010/main" val="1581084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August 15 dates may differ depending on if that date falls on a holiday or weekend. CMS will  provide reminders for upcoming data submission deadlines on the LTCH QRP Spotlight Announcements web page and provides FY LTCH QRP Data Collection and Final Submission Deadline documents as a download on the LTCH QRP Data Submission Deadlines web page.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FY 2022: https://</a:t>
            </a:r>
            <a:r>
              <a:rPr lang="en-US" baseline="0" dirty="0" err="1"/>
              <a:t>www.cms.gov</a:t>
            </a:r>
            <a:r>
              <a:rPr lang="en-US" baseline="0" dirty="0"/>
              <a:t>/files/document/ltch-qrp-data-collection-and-final-submission-deadlines-fy-2022-ltch-qrp.pdf </a:t>
            </a:r>
            <a:endParaRPr lang="en-US" dirty="0"/>
          </a:p>
          <a:p>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35</a:t>
            </a:fld>
            <a:endParaRPr lang="en-US"/>
          </a:p>
        </p:txBody>
      </p:sp>
    </p:spTree>
    <p:extLst>
      <p:ext uri="{BB962C8B-B14F-4D97-AF65-F5344CB8AC3E}">
        <p14:creationId xmlns:p14="http://schemas.microsoft.com/office/powerpoint/2010/main" val="3041847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36</a:t>
            </a:fld>
            <a:endParaRPr lang="en-US"/>
          </a:p>
        </p:txBody>
      </p:sp>
    </p:spTree>
    <p:extLst>
      <p:ext uri="{BB962C8B-B14F-4D97-AF65-F5344CB8AC3E}">
        <p14:creationId xmlns:p14="http://schemas.microsoft.com/office/powerpoint/2010/main" val="1647560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Submission on or after July 1:</a:t>
            </a:r>
          </a:p>
          <a:p>
            <a:pPr lvl="1"/>
            <a:r>
              <a:rPr lang="en-US"/>
              <a:t>Since the temporary exception for LTCH quality reporting requirements ended on June 30, 2020, </a:t>
            </a:r>
            <a:r>
              <a:rPr lang="en-US" b="1"/>
              <a:t>starting on July 1, 2020</a:t>
            </a:r>
            <a:r>
              <a:rPr lang="en-US"/>
              <a:t>, LTCHs were expected to resume timely quality data collection and submission of measure and patient assessment data for the LTCH Care Data Set and NHSN. There are no submission requirements for Medicare claims data. </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37</a:t>
            </a:fld>
            <a:endParaRPr lang="en-US"/>
          </a:p>
        </p:txBody>
      </p:sp>
    </p:spTree>
    <p:extLst>
      <p:ext uri="{BB962C8B-B14F-4D97-AF65-F5344CB8AC3E}">
        <p14:creationId xmlns:p14="http://schemas.microsoft.com/office/powerpoint/2010/main" val="2474570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LCDS Threshold – 80% of LCDS data submitted must contain 100% of the required quality data elements for the 10 assessment-based QMs.</a:t>
            </a:r>
          </a:p>
          <a:p>
            <a:r>
              <a:rPr lang="en-US" dirty="0"/>
              <a:t>CDC NHSN Threshold – 100% of the required NHSN measures data collected and submitted using CDC’s NHSN. </a:t>
            </a:r>
          </a:p>
          <a:p>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38</a:t>
            </a:fld>
            <a:endParaRPr lang="en-US"/>
          </a:p>
        </p:txBody>
      </p:sp>
    </p:spTree>
    <p:extLst>
      <p:ext uri="{BB962C8B-B14F-4D97-AF65-F5344CB8AC3E}">
        <p14:creationId xmlns:p14="http://schemas.microsoft.com/office/powerpoint/2010/main" val="4090724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a:t>There is a 2-year delay between data collection and the affected FY application of the APU. For example, data collected in CY 2021 will be used in support of the FY 2023 APU. </a:t>
            </a:r>
          </a:p>
          <a:p>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39</a:t>
            </a:fld>
            <a:endParaRPr lang="en-US"/>
          </a:p>
        </p:txBody>
      </p:sp>
    </p:spTree>
    <p:extLst>
      <p:ext uri="{BB962C8B-B14F-4D97-AF65-F5344CB8AC3E}">
        <p14:creationId xmlns:p14="http://schemas.microsoft.com/office/powerpoint/2010/main" val="3174672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40</a:t>
            </a:fld>
            <a:endParaRPr lang="en-US"/>
          </a:p>
        </p:txBody>
      </p:sp>
    </p:spTree>
    <p:extLst>
      <p:ext uri="{BB962C8B-B14F-4D97-AF65-F5344CB8AC3E}">
        <p14:creationId xmlns:p14="http://schemas.microsoft.com/office/powerpoint/2010/main" val="21024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a:t>
            </a:r>
          </a:p>
        </p:txBody>
      </p:sp>
      <p:sp>
        <p:nvSpPr>
          <p:cNvPr id="4" name="Slide Number Placeholder 3"/>
          <p:cNvSpPr>
            <a:spLocks noGrp="1"/>
          </p:cNvSpPr>
          <p:nvPr>
            <p:ph type="sldNum" sz="quarter" idx="5"/>
          </p:nvPr>
        </p:nvSpPr>
        <p:spPr/>
        <p:txBody>
          <a:bodyPr/>
          <a:lstStyle/>
          <a:p>
            <a:fld id="{1A1E72F9-2669-4E0E-BA3D-1A18383C2CF2}" type="slidenum">
              <a:rPr lang="en-US" smtClean="0"/>
              <a:t>42</a:t>
            </a:fld>
            <a:endParaRPr lang="en-US"/>
          </a:p>
        </p:txBody>
      </p:sp>
    </p:spTree>
    <p:extLst>
      <p:ext uri="{BB962C8B-B14F-4D97-AF65-F5344CB8AC3E}">
        <p14:creationId xmlns:p14="http://schemas.microsoft.com/office/powerpoint/2010/main" val="2951190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kern="1200">
                <a:solidFill>
                  <a:schemeClr val="tx1"/>
                </a:solidFill>
                <a:effectLst/>
                <a:latin typeface="+mn-lt"/>
                <a:ea typeface="+mn-ea"/>
                <a:cs typeface="+mn-cs"/>
              </a:rPr>
            </a:br>
            <a:endParaRPr lang="en-US" sz="2800" kern="1200">
              <a:solidFill>
                <a:schemeClr val="tx1"/>
              </a:solidFill>
              <a:effectLst/>
              <a:latin typeface="+mn-lt"/>
              <a:ea typeface="+mn-ea"/>
              <a:cs typeface="+mn-cs"/>
            </a:endParaRPr>
          </a:p>
          <a:p>
            <a:r>
              <a:rPr lang="en-US" sz="2800" b="1" kern="1200">
                <a:solidFill>
                  <a:schemeClr val="tx1"/>
                </a:solidFill>
                <a:effectLst/>
                <a:latin typeface="+mn-lt"/>
                <a:ea typeface="+mn-ea"/>
                <a:cs typeface="+mn-cs"/>
              </a:rPr>
              <a:t>– </a:t>
            </a:r>
            <a:r>
              <a:rPr lang="en-US" sz="2800" kern="1200">
                <a:solidFill>
                  <a:schemeClr val="tx1"/>
                </a:solidFill>
                <a:effectLst/>
                <a:latin typeface="+mn-lt"/>
                <a:ea typeface="+mn-ea"/>
                <a:cs typeface="+mn-cs"/>
              </a:rPr>
              <a:t>ARD (A0210) must be no later than Admission Date (A0220) + 2 calendar days. </a:t>
            </a:r>
          </a:p>
          <a:p>
            <a:r>
              <a:rPr lang="en-US" sz="2800" b="1" kern="1200">
                <a:solidFill>
                  <a:schemeClr val="tx1"/>
                </a:solidFill>
                <a:effectLst/>
                <a:latin typeface="+mn-lt"/>
                <a:ea typeface="+mn-ea"/>
                <a:cs typeface="+mn-cs"/>
              </a:rPr>
              <a:t>– </a:t>
            </a:r>
            <a:r>
              <a:rPr lang="en-US" sz="2800" kern="1200">
                <a:solidFill>
                  <a:schemeClr val="tx1"/>
                </a:solidFill>
                <a:effectLst/>
                <a:latin typeface="+mn-lt"/>
                <a:ea typeface="+mn-ea"/>
                <a:cs typeface="+mn-cs"/>
              </a:rPr>
              <a:t>LTCH CARE Data Set Admission Assessment should be completed no later than ARD (A0210) + 5 calendar days (i.e., no later than Admission Date + 7 calendar days), but also may occur on, but not before, the ARD. The Completion Date is recorded in item Z0500B.</a:t>
            </a:r>
          </a:p>
          <a:p>
            <a:r>
              <a:rPr lang="en-US" sz="2800" b="1" kern="1200">
                <a:solidFill>
                  <a:schemeClr val="tx1"/>
                </a:solidFill>
                <a:effectLst/>
                <a:latin typeface="+mn-lt"/>
                <a:ea typeface="+mn-ea"/>
                <a:cs typeface="+mn-cs"/>
              </a:rPr>
              <a:t>–</a:t>
            </a:r>
            <a:r>
              <a:rPr lang="en-US" sz="2800" kern="1200">
                <a:solidFill>
                  <a:schemeClr val="tx1"/>
                </a:solidFill>
                <a:effectLst/>
                <a:latin typeface="+mn-lt"/>
                <a:ea typeface="+mn-ea"/>
                <a:cs typeface="+mn-cs"/>
              </a:rPr>
              <a:t>The Submission Date should be no later than Completion Date (Z0500B) + 7 calendar days (i.e., no later than Admission Date + 14 calendar days), but also may occur on, but not before, the ARD. </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43</a:t>
            </a:fld>
            <a:endParaRPr lang="en-US"/>
          </a:p>
        </p:txBody>
      </p:sp>
    </p:spTree>
    <p:extLst>
      <p:ext uri="{BB962C8B-B14F-4D97-AF65-F5344CB8AC3E}">
        <p14:creationId xmlns:p14="http://schemas.microsoft.com/office/powerpoint/2010/main" val="3576538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2800" kern="1200">
                <a:solidFill>
                  <a:schemeClr val="tx1"/>
                </a:solidFill>
                <a:effectLst/>
                <a:latin typeface="+mn-lt"/>
                <a:ea typeface="+mn-ea"/>
                <a:cs typeface="+mn-cs"/>
              </a:rPr>
            </a:br>
            <a:endParaRPr lang="en-US" sz="2800" kern="1200">
              <a:solidFill>
                <a:schemeClr val="tx1"/>
              </a:solidFill>
              <a:effectLst/>
              <a:latin typeface="+mn-lt"/>
              <a:ea typeface="+mn-ea"/>
              <a:cs typeface="+mn-cs"/>
            </a:endParaRPr>
          </a:p>
          <a:p>
            <a:r>
              <a:rPr lang="en-US" sz="2800" b="1" kern="1200">
                <a:solidFill>
                  <a:schemeClr val="tx1"/>
                </a:solidFill>
                <a:effectLst/>
                <a:latin typeface="+mn-lt"/>
                <a:ea typeface="+mn-ea"/>
                <a:cs typeface="+mn-cs"/>
              </a:rPr>
              <a:t>– </a:t>
            </a:r>
            <a:r>
              <a:rPr lang="en-US" sz="2800" kern="1200">
                <a:solidFill>
                  <a:schemeClr val="tx1"/>
                </a:solidFill>
                <a:effectLst/>
                <a:latin typeface="+mn-lt"/>
                <a:ea typeface="+mn-ea"/>
                <a:cs typeface="+mn-cs"/>
              </a:rPr>
              <a:t>ARD (A0210) must be no later than Admission Date (A0220) + 2 calendar days. </a:t>
            </a:r>
          </a:p>
          <a:p>
            <a:r>
              <a:rPr lang="en-US" sz="2800" b="1" kern="1200">
                <a:solidFill>
                  <a:schemeClr val="tx1"/>
                </a:solidFill>
                <a:effectLst/>
                <a:latin typeface="+mn-lt"/>
                <a:ea typeface="+mn-ea"/>
                <a:cs typeface="+mn-cs"/>
              </a:rPr>
              <a:t>– </a:t>
            </a:r>
            <a:r>
              <a:rPr lang="en-US" sz="2800" kern="1200">
                <a:solidFill>
                  <a:schemeClr val="tx1"/>
                </a:solidFill>
                <a:effectLst/>
                <a:latin typeface="+mn-lt"/>
                <a:ea typeface="+mn-ea"/>
                <a:cs typeface="+mn-cs"/>
              </a:rPr>
              <a:t>LTCH CARE Data Set Admission Assessment should be completed no later than ARD (A0210) + 5 calendar days (i.e., no later than Admission Date + 7 calendar days), but also may occur on, but not before, the ARD. The Completion Date is recorded in item Z0500B.</a:t>
            </a:r>
          </a:p>
          <a:p>
            <a:r>
              <a:rPr lang="en-US" sz="2800" b="1" kern="1200">
                <a:solidFill>
                  <a:schemeClr val="tx1"/>
                </a:solidFill>
                <a:effectLst/>
                <a:latin typeface="+mn-lt"/>
                <a:ea typeface="+mn-ea"/>
                <a:cs typeface="+mn-cs"/>
              </a:rPr>
              <a:t>–</a:t>
            </a:r>
            <a:r>
              <a:rPr lang="en-US" sz="2800" kern="1200">
                <a:solidFill>
                  <a:schemeClr val="tx1"/>
                </a:solidFill>
                <a:effectLst/>
                <a:latin typeface="+mn-lt"/>
                <a:ea typeface="+mn-ea"/>
                <a:cs typeface="+mn-cs"/>
              </a:rPr>
              <a:t>The Submission Date should be no later than Completion Date (Z0500B) + 7 calendar days (i.e., no later than Admission Date + 14 calendar days), but also may occur on, but not before, the ARD. </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44</a:t>
            </a:fld>
            <a:endParaRPr lang="en-US"/>
          </a:p>
        </p:txBody>
      </p:sp>
    </p:spTree>
    <p:extLst>
      <p:ext uri="{BB962C8B-B14F-4D97-AF65-F5344CB8AC3E}">
        <p14:creationId xmlns:p14="http://schemas.microsoft.com/office/powerpoint/2010/main" val="2424544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45</a:t>
            </a:fld>
            <a:endParaRPr lang="en-US"/>
          </a:p>
        </p:txBody>
      </p:sp>
    </p:spTree>
    <p:extLst>
      <p:ext uri="{BB962C8B-B14F-4D97-AF65-F5344CB8AC3E}">
        <p14:creationId xmlns:p14="http://schemas.microsoft.com/office/powerpoint/2010/main" val="18778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a:t>
            </a:fld>
            <a:endParaRPr lang="en-US"/>
          </a:p>
        </p:txBody>
      </p:sp>
    </p:spTree>
    <p:extLst>
      <p:ext uri="{BB962C8B-B14F-4D97-AF65-F5344CB8AC3E}">
        <p14:creationId xmlns:p14="http://schemas.microsoft.com/office/powerpoint/2010/main" val="3679281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46</a:t>
            </a:fld>
            <a:endParaRPr lang="en-US"/>
          </a:p>
        </p:txBody>
      </p:sp>
    </p:spTree>
    <p:extLst>
      <p:ext uri="{BB962C8B-B14F-4D97-AF65-F5344CB8AC3E}">
        <p14:creationId xmlns:p14="http://schemas.microsoft.com/office/powerpoint/2010/main" val="23238967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47</a:t>
            </a:fld>
            <a:endParaRPr lang="en-US"/>
          </a:p>
        </p:txBody>
      </p:sp>
    </p:spTree>
    <p:extLst>
      <p:ext uri="{BB962C8B-B14F-4D97-AF65-F5344CB8AC3E}">
        <p14:creationId xmlns:p14="http://schemas.microsoft.com/office/powerpoint/2010/main" val="2689280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49</a:t>
            </a:fld>
            <a:endParaRPr lang="en-US"/>
          </a:p>
        </p:txBody>
      </p:sp>
    </p:spTree>
    <p:extLst>
      <p:ext uri="{BB962C8B-B14F-4D97-AF65-F5344CB8AC3E}">
        <p14:creationId xmlns:p14="http://schemas.microsoft.com/office/powerpoint/2010/main" val="12927919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51</a:t>
            </a:fld>
            <a:endParaRPr lang="en-US"/>
          </a:p>
        </p:txBody>
      </p:sp>
    </p:spTree>
    <p:extLst>
      <p:ext uri="{BB962C8B-B14F-4D97-AF65-F5344CB8AC3E}">
        <p14:creationId xmlns:p14="http://schemas.microsoft.com/office/powerpoint/2010/main" val="2881599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52</a:t>
            </a:fld>
            <a:endParaRPr lang="en-US"/>
          </a:p>
        </p:txBody>
      </p:sp>
    </p:spTree>
    <p:extLst>
      <p:ext uri="{BB962C8B-B14F-4D97-AF65-F5344CB8AC3E}">
        <p14:creationId xmlns:p14="http://schemas.microsoft.com/office/powerpoint/2010/main" val="3030568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1A1E72F9-2669-4E0E-BA3D-1A18383C2CF2}" type="slidenum">
              <a:rPr lang="en-US" smtClean="0"/>
              <a:t>53</a:t>
            </a:fld>
            <a:endParaRPr lang="en-US"/>
          </a:p>
        </p:txBody>
      </p:sp>
    </p:spTree>
    <p:extLst>
      <p:ext uri="{BB962C8B-B14F-4D97-AF65-F5344CB8AC3E}">
        <p14:creationId xmlns:p14="http://schemas.microsoft.com/office/powerpoint/2010/main" val="34848792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Correct answer is D.</a:t>
            </a:r>
            <a:r>
              <a:rPr lang="en-US" b="0"/>
              <a:t> The QIES ASAP System</a:t>
            </a:r>
            <a:endParaRPr lang="en-US" b="1"/>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54</a:t>
            </a:fld>
            <a:endParaRPr lang="en-US"/>
          </a:p>
        </p:txBody>
      </p:sp>
    </p:spTree>
    <p:extLst>
      <p:ext uri="{BB962C8B-B14F-4D97-AF65-F5344CB8AC3E}">
        <p14:creationId xmlns:p14="http://schemas.microsoft.com/office/powerpoint/2010/main" val="3178951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800" kern="1200">
                <a:solidFill>
                  <a:schemeClr val="tx1"/>
                </a:solidFill>
                <a:effectLst/>
                <a:latin typeface="+mn-lt"/>
                <a:ea typeface="+mn-ea"/>
                <a:cs typeface="+mn-cs"/>
              </a:rPr>
              <a:t>Overview of the Final Validation, Review &amp; Correct, and Provider Threshold Reports. </a:t>
            </a:r>
          </a:p>
          <a:p>
            <a:r>
              <a:rPr lang="en-US" sz="2800" kern="1200">
                <a:solidFill>
                  <a:schemeClr val="tx1"/>
                </a:solidFill>
                <a:effectLst/>
                <a:latin typeface="+mn-lt"/>
                <a:ea typeface="+mn-ea"/>
                <a:cs typeface="+mn-cs"/>
              </a:rPr>
              <a:t>How each of these reports can be used to check compliance with the LTCH QRP.</a:t>
            </a:r>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55</a:t>
            </a:fld>
            <a:endParaRPr lang="en-US"/>
          </a:p>
        </p:txBody>
      </p:sp>
    </p:spTree>
    <p:extLst>
      <p:ext uri="{BB962C8B-B14F-4D97-AF65-F5344CB8AC3E}">
        <p14:creationId xmlns:p14="http://schemas.microsoft.com/office/powerpoint/2010/main" val="3355282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56</a:t>
            </a:fld>
            <a:endParaRPr lang="en-US"/>
          </a:p>
        </p:txBody>
      </p:sp>
    </p:spTree>
    <p:extLst>
      <p:ext uri="{BB962C8B-B14F-4D97-AF65-F5344CB8AC3E}">
        <p14:creationId xmlns:p14="http://schemas.microsoft.com/office/powerpoint/2010/main" val="4288525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57</a:t>
            </a:fld>
            <a:endParaRPr lang="en-US"/>
          </a:p>
        </p:txBody>
      </p:sp>
    </p:spTree>
    <p:extLst>
      <p:ext uri="{BB962C8B-B14F-4D97-AF65-F5344CB8AC3E}">
        <p14:creationId xmlns:p14="http://schemas.microsoft.com/office/powerpoint/2010/main" val="136264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a:t>
            </a:fld>
            <a:endParaRPr lang="en-US"/>
          </a:p>
        </p:txBody>
      </p:sp>
    </p:spTree>
    <p:extLst>
      <p:ext uri="{BB962C8B-B14F-4D97-AF65-F5344CB8AC3E}">
        <p14:creationId xmlns:p14="http://schemas.microsoft.com/office/powerpoint/2010/main" val="14429945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58</a:t>
            </a:fld>
            <a:endParaRPr lang="en-US"/>
          </a:p>
        </p:txBody>
      </p:sp>
    </p:spTree>
    <p:extLst>
      <p:ext uri="{BB962C8B-B14F-4D97-AF65-F5344CB8AC3E}">
        <p14:creationId xmlns:p14="http://schemas.microsoft.com/office/powerpoint/2010/main" val="2262862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59</a:t>
            </a:fld>
            <a:endParaRPr lang="en-US"/>
          </a:p>
        </p:txBody>
      </p:sp>
    </p:spTree>
    <p:extLst>
      <p:ext uri="{BB962C8B-B14F-4D97-AF65-F5344CB8AC3E}">
        <p14:creationId xmlns:p14="http://schemas.microsoft.com/office/powerpoint/2010/main" val="3031692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Displays detailed information regarding all the records for the facility contained in the submission file. The report indicates whether the records were accepted or rejected and displays the warning and fatal errors, if any, encountered. </a:t>
            </a:r>
          </a:p>
        </p:txBody>
      </p:sp>
      <p:sp>
        <p:nvSpPr>
          <p:cNvPr id="4" name="Slide Number Placeholder 3"/>
          <p:cNvSpPr>
            <a:spLocks noGrp="1"/>
          </p:cNvSpPr>
          <p:nvPr>
            <p:ph type="sldNum" sz="quarter" idx="5"/>
          </p:nvPr>
        </p:nvSpPr>
        <p:spPr/>
        <p:txBody>
          <a:bodyPr/>
          <a:lstStyle/>
          <a:p>
            <a:fld id="{1A1E72F9-2669-4E0E-BA3D-1A18383C2CF2}" type="slidenum">
              <a:rPr lang="en-US" smtClean="0"/>
              <a:t>60</a:t>
            </a:fld>
            <a:endParaRPr lang="en-US"/>
          </a:p>
        </p:txBody>
      </p:sp>
    </p:spTree>
    <p:extLst>
      <p:ext uri="{BB962C8B-B14F-4D97-AF65-F5344CB8AC3E}">
        <p14:creationId xmlns:p14="http://schemas.microsoft.com/office/powerpoint/2010/main" val="3650490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61</a:t>
            </a:fld>
            <a:endParaRPr lang="en-US"/>
          </a:p>
        </p:txBody>
      </p:sp>
    </p:spTree>
    <p:extLst>
      <p:ext uri="{BB962C8B-B14F-4D97-AF65-F5344CB8AC3E}">
        <p14:creationId xmlns:p14="http://schemas.microsoft.com/office/powerpoint/2010/main" val="1845167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62</a:t>
            </a:fld>
            <a:endParaRPr lang="en-US"/>
          </a:p>
        </p:txBody>
      </p:sp>
    </p:spTree>
    <p:extLst>
      <p:ext uri="{BB962C8B-B14F-4D97-AF65-F5344CB8AC3E}">
        <p14:creationId xmlns:p14="http://schemas.microsoft.com/office/powerpoint/2010/main" val="3694272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63</a:t>
            </a:fld>
            <a:endParaRPr lang="en-US"/>
          </a:p>
        </p:txBody>
      </p:sp>
    </p:spTree>
    <p:extLst>
      <p:ext uri="{BB962C8B-B14F-4D97-AF65-F5344CB8AC3E}">
        <p14:creationId xmlns:p14="http://schemas.microsoft.com/office/powerpoint/2010/main" val="3828956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64</a:t>
            </a:fld>
            <a:endParaRPr lang="en-US"/>
          </a:p>
        </p:txBody>
      </p:sp>
    </p:spTree>
    <p:extLst>
      <p:ext uri="{BB962C8B-B14F-4D97-AF65-F5344CB8AC3E}">
        <p14:creationId xmlns:p14="http://schemas.microsoft.com/office/powerpoint/2010/main" val="36909680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65</a:t>
            </a:fld>
            <a:endParaRPr lang="en-US"/>
          </a:p>
        </p:txBody>
      </p:sp>
    </p:spTree>
    <p:extLst>
      <p:ext uri="{BB962C8B-B14F-4D97-AF65-F5344CB8AC3E}">
        <p14:creationId xmlns:p14="http://schemas.microsoft.com/office/powerpoint/2010/main" val="16350957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66</a:t>
            </a:fld>
            <a:endParaRPr lang="en-US"/>
          </a:p>
        </p:txBody>
      </p:sp>
    </p:spTree>
    <p:extLst>
      <p:ext uri="{BB962C8B-B14F-4D97-AF65-F5344CB8AC3E}">
        <p14:creationId xmlns:p14="http://schemas.microsoft.com/office/powerpoint/2010/main" val="3588421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1A1E72F9-2669-4E0E-BA3D-1A18383C2CF2}" type="slidenum">
              <a:rPr lang="en-US" smtClean="0"/>
              <a:t>67</a:t>
            </a:fld>
            <a:endParaRPr lang="en-US"/>
          </a:p>
        </p:txBody>
      </p:sp>
    </p:spTree>
    <p:extLst>
      <p:ext uri="{BB962C8B-B14F-4D97-AF65-F5344CB8AC3E}">
        <p14:creationId xmlns:p14="http://schemas.microsoft.com/office/powerpoint/2010/main" val="379632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a:t>
            </a:fld>
            <a:endParaRPr lang="en-US"/>
          </a:p>
        </p:txBody>
      </p:sp>
    </p:spTree>
    <p:extLst>
      <p:ext uri="{BB962C8B-B14F-4D97-AF65-F5344CB8AC3E}">
        <p14:creationId xmlns:p14="http://schemas.microsoft.com/office/powerpoint/2010/main" val="30313335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68</a:t>
            </a:fld>
            <a:endParaRPr lang="en-US"/>
          </a:p>
        </p:txBody>
      </p:sp>
    </p:spTree>
    <p:extLst>
      <p:ext uri="{BB962C8B-B14F-4D97-AF65-F5344CB8AC3E}">
        <p14:creationId xmlns:p14="http://schemas.microsoft.com/office/powerpoint/2010/main" val="28139403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69</a:t>
            </a:fld>
            <a:endParaRPr lang="en-US"/>
          </a:p>
        </p:txBody>
      </p:sp>
    </p:spTree>
    <p:extLst>
      <p:ext uri="{BB962C8B-B14F-4D97-AF65-F5344CB8AC3E}">
        <p14:creationId xmlns:p14="http://schemas.microsoft.com/office/powerpoint/2010/main" val="35044825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Data freeze due to COVID affected this report: The purpose of this report is for providers to have access to quality measure data prior to the data correction deadline for public reporting. It includes data from the most current quarter “open” for data correction and data from the previous three quarters “closed” for data correction (frozen data). There will be no data available (open) to correct for Q1 2020 and Q2 2020.</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70</a:t>
            </a:fld>
            <a:endParaRPr lang="en-US"/>
          </a:p>
        </p:txBody>
      </p:sp>
    </p:spTree>
    <p:extLst>
      <p:ext uri="{BB962C8B-B14F-4D97-AF65-F5344CB8AC3E}">
        <p14:creationId xmlns:p14="http://schemas.microsoft.com/office/powerpoint/2010/main" val="2618377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71</a:t>
            </a:fld>
            <a:endParaRPr lang="en-US"/>
          </a:p>
        </p:txBody>
      </p:sp>
    </p:spTree>
    <p:extLst>
      <p:ext uri="{BB962C8B-B14F-4D97-AF65-F5344CB8AC3E}">
        <p14:creationId xmlns:p14="http://schemas.microsoft.com/office/powerpoint/2010/main" val="2478946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correction deadlines are for date that are used to calculate the publicly reported measures and are not applied to the confidential QM reports.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There will be no data available (open) to correct for Q1 2020 and Q2 2020 due to the COVID-19 PHE exceptions.</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72</a:t>
            </a:fld>
            <a:endParaRPr lang="en-US"/>
          </a:p>
        </p:txBody>
      </p:sp>
    </p:spTree>
    <p:extLst>
      <p:ext uri="{BB962C8B-B14F-4D97-AF65-F5344CB8AC3E}">
        <p14:creationId xmlns:p14="http://schemas.microsoft.com/office/powerpoint/2010/main" val="3379897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73</a:t>
            </a:fld>
            <a:endParaRPr lang="en-US"/>
          </a:p>
        </p:txBody>
      </p:sp>
    </p:spTree>
    <p:extLst>
      <p:ext uri="{BB962C8B-B14F-4D97-AF65-F5344CB8AC3E}">
        <p14:creationId xmlns:p14="http://schemas.microsoft.com/office/powerpoint/2010/main" val="4478377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74</a:t>
            </a:fld>
            <a:endParaRPr lang="en-US"/>
          </a:p>
        </p:txBody>
      </p:sp>
    </p:spTree>
    <p:extLst>
      <p:ext uri="{BB962C8B-B14F-4D97-AF65-F5344CB8AC3E}">
        <p14:creationId xmlns:p14="http://schemas.microsoft.com/office/powerpoint/2010/main" val="19708667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LTCH QRP Provider Threshold Report allows providers to monitor their compliance status of the required data submission for the </a:t>
            </a:r>
            <a:r>
              <a:rPr lang="en-US" dirty="0"/>
              <a:t>LTCH</a:t>
            </a:r>
            <a:r>
              <a:rPr lang="en-US"/>
              <a:t> Quality Reporting Program (QRP) measures for the current Annual Payment Update (APU) by fiscal year. </a:t>
            </a:r>
          </a:p>
        </p:txBody>
      </p:sp>
      <p:sp>
        <p:nvSpPr>
          <p:cNvPr id="4" name="Slide Number Placeholder 3"/>
          <p:cNvSpPr>
            <a:spLocks noGrp="1"/>
          </p:cNvSpPr>
          <p:nvPr>
            <p:ph type="sldNum" sz="quarter" idx="5"/>
          </p:nvPr>
        </p:nvSpPr>
        <p:spPr/>
        <p:txBody>
          <a:bodyPr/>
          <a:lstStyle/>
          <a:p>
            <a:fld id="{1A1E72F9-2669-4E0E-BA3D-1A18383C2CF2}" type="slidenum">
              <a:rPr lang="en-US" smtClean="0"/>
              <a:t>75</a:t>
            </a:fld>
            <a:endParaRPr lang="en-US"/>
          </a:p>
        </p:txBody>
      </p:sp>
    </p:spTree>
    <p:extLst>
      <p:ext uri="{BB962C8B-B14F-4D97-AF65-F5344CB8AC3E}">
        <p14:creationId xmlns:p14="http://schemas.microsoft.com/office/powerpoint/2010/main" val="120693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Could move this to the resources section.</a:t>
            </a:r>
          </a:p>
        </p:txBody>
      </p:sp>
      <p:sp>
        <p:nvSpPr>
          <p:cNvPr id="4" name="Slide Number Placeholder 3"/>
          <p:cNvSpPr>
            <a:spLocks noGrp="1"/>
          </p:cNvSpPr>
          <p:nvPr>
            <p:ph type="sldNum" sz="quarter" idx="5"/>
          </p:nvPr>
        </p:nvSpPr>
        <p:spPr/>
        <p:txBody>
          <a:bodyPr/>
          <a:lstStyle/>
          <a:p>
            <a:fld id="{1A1E72F9-2669-4E0E-BA3D-1A18383C2CF2}" type="slidenum">
              <a:rPr lang="en-US" smtClean="0"/>
              <a:t>77</a:t>
            </a:fld>
            <a:endParaRPr lang="en-US"/>
          </a:p>
        </p:txBody>
      </p:sp>
    </p:spTree>
    <p:extLst>
      <p:ext uri="{BB962C8B-B14F-4D97-AF65-F5344CB8AC3E}">
        <p14:creationId xmlns:p14="http://schemas.microsoft.com/office/powerpoint/2010/main" val="153280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78</a:t>
            </a:fld>
            <a:endParaRPr lang="en-US"/>
          </a:p>
        </p:txBody>
      </p:sp>
    </p:spTree>
    <p:extLst>
      <p:ext uri="{BB962C8B-B14F-4D97-AF65-F5344CB8AC3E}">
        <p14:creationId xmlns:p14="http://schemas.microsoft.com/office/powerpoint/2010/main" val="47340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a:t>
            </a:fld>
            <a:endParaRPr lang="en-US"/>
          </a:p>
        </p:txBody>
      </p:sp>
    </p:spTree>
    <p:extLst>
      <p:ext uri="{BB962C8B-B14F-4D97-AF65-F5344CB8AC3E}">
        <p14:creationId xmlns:p14="http://schemas.microsoft.com/office/powerpoint/2010/main" val="10027447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correct answer is A.</a:t>
            </a:r>
            <a:r>
              <a:rPr lang="en-US" b="0"/>
              <a:t> LTCH Final Validation Report.</a:t>
            </a:r>
            <a:endParaRPr lang="en-US" b="1"/>
          </a:p>
        </p:txBody>
      </p:sp>
      <p:sp>
        <p:nvSpPr>
          <p:cNvPr id="4" name="Slide Number Placeholder 3"/>
          <p:cNvSpPr>
            <a:spLocks noGrp="1"/>
          </p:cNvSpPr>
          <p:nvPr>
            <p:ph type="sldNum" sz="quarter" idx="5"/>
          </p:nvPr>
        </p:nvSpPr>
        <p:spPr/>
        <p:txBody>
          <a:bodyPr/>
          <a:lstStyle/>
          <a:p>
            <a:fld id="{1A1E72F9-2669-4E0E-BA3D-1A18383C2CF2}" type="slidenum">
              <a:rPr lang="en-US" smtClean="0"/>
              <a:t>79</a:t>
            </a:fld>
            <a:endParaRPr lang="en-US"/>
          </a:p>
        </p:txBody>
      </p:sp>
    </p:spTree>
    <p:extLst>
      <p:ext uri="{BB962C8B-B14F-4D97-AF65-F5344CB8AC3E}">
        <p14:creationId xmlns:p14="http://schemas.microsoft.com/office/powerpoint/2010/main" val="265671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80</a:t>
            </a:fld>
            <a:endParaRPr lang="en-US"/>
          </a:p>
        </p:txBody>
      </p:sp>
    </p:spTree>
    <p:extLst>
      <p:ext uri="{BB962C8B-B14F-4D97-AF65-F5344CB8AC3E}">
        <p14:creationId xmlns:p14="http://schemas.microsoft.com/office/powerpoint/2010/main" val="4045392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Correct answer is C. </a:t>
            </a:r>
            <a:r>
              <a:rPr lang="en-US"/>
              <a:t>Review and Correct Reports provide both facility- and patient-level data.</a:t>
            </a:r>
          </a:p>
        </p:txBody>
      </p:sp>
      <p:sp>
        <p:nvSpPr>
          <p:cNvPr id="4" name="Slide Number Placeholder 3"/>
          <p:cNvSpPr>
            <a:spLocks noGrp="1"/>
          </p:cNvSpPr>
          <p:nvPr>
            <p:ph type="sldNum" sz="quarter" idx="5"/>
          </p:nvPr>
        </p:nvSpPr>
        <p:spPr/>
        <p:txBody>
          <a:bodyPr/>
          <a:lstStyle/>
          <a:p>
            <a:fld id="{1A1E72F9-2669-4E0E-BA3D-1A18383C2CF2}" type="slidenum">
              <a:rPr lang="en-US" smtClean="0"/>
              <a:t>81</a:t>
            </a:fld>
            <a:endParaRPr lang="en-US"/>
          </a:p>
        </p:txBody>
      </p:sp>
    </p:spTree>
    <p:extLst>
      <p:ext uri="{BB962C8B-B14F-4D97-AF65-F5344CB8AC3E}">
        <p14:creationId xmlns:p14="http://schemas.microsoft.com/office/powerpoint/2010/main" val="12843459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of the LTCH QRP Lifecycle from submission of data to application of the APU</a:t>
            </a:r>
          </a:p>
          <a:p>
            <a:r>
              <a:rPr lang="en-US"/>
              <a:t>(Jan-Dec submit data; June-July informed if non-compliant/starts reconsideration timeframe; July-Aug reconsideration; Late Aug/Sept providers informed of reconsideration results; Oct 1 APU implemented for that year)</a:t>
            </a:r>
          </a:p>
          <a:p>
            <a:endParaRPr lang="en-US"/>
          </a:p>
          <a:p>
            <a:r>
              <a:rPr lang="en-US"/>
              <a:t>Relationship between quality reporting and APU</a:t>
            </a:r>
          </a:p>
          <a:p>
            <a:r>
              <a:rPr lang="en-US"/>
              <a:t>Overview of compliance:</a:t>
            </a:r>
          </a:p>
          <a:p>
            <a:r>
              <a:rPr lang="en-US"/>
              <a:t>	CMS Determinations – non-compliance letters</a:t>
            </a:r>
          </a:p>
          <a:p>
            <a:r>
              <a:rPr lang="en-US"/>
              <a:t>	Reconsideration Process – Submission of reconsideration request</a:t>
            </a:r>
          </a:p>
          <a:p>
            <a:r>
              <a:rPr lang="en-US"/>
              <a:t>APU Implementation</a:t>
            </a:r>
          </a:p>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82</a:t>
            </a:fld>
            <a:endParaRPr lang="en-US"/>
          </a:p>
        </p:txBody>
      </p:sp>
    </p:spTree>
    <p:extLst>
      <p:ext uri="{BB962C8B-B14F-4D97-AF65-F5344CB8AC3E}">
        <p14:creationId xmlns:p14="http://schemas.microsoft.com/office/powerpoint/2010/main" val="2720720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83</a:t>
            </a:fld>
            <a:endParaRPr lang="en-US"/>
          </a:p>
        </p:txBody>
      </p:sp>
    </p:spTree>
    <p:extLst>
      <p:ext uri="{BB962C8B-B14F-4D97-AF65-F5344CB8AC3E}">
        <p14:creationId xmlns:p14="http://schemas.microsoft.com/office/powerpoint/2010/main" val="24767379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84</a:t>
            </a:fld>
            <a:endParaRPr lang="en-US"/>
          </a:p>
        </p:txBody>
      </p:sp>
    </p:spTree>
    <p:extLst>
      <p:ext uri="{BB962C8B-B14F-4D97-AF65-F5344CB8AC3E}">
        <p14:creationId xmlns:p14="http://schemas.microsoft.com/office/powerpoint/2010/main" val="37819935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85</a:t>
            </a:fld>
            <a:endParaRPr lang="en-US"/>
          </a:p>
        </p:txBody>
      </p:sp>
    </p:spTree>
    <p:extLst>
      <p:ext uri="{BB962C8B-B14F-4D97-AF65-F5344CB8AC3E}">
        <p14:creationId xmlns:p14="http://schemas.microsoft.com/office/powerpoint/2010/main" val="27622354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those providers that are found non-compliant for each fiscal year will receive a notification. If there is no notice in the facility’s folder, that means they were compliant for that fiscal year.</a:t>
            </a:r>
          </a:p>
          <a:p>
            <a:endParaRPr lang="en-US" dirty="0">
              <a:cs typeface="Calibri"/>
            </a:endParaRPr>
          </a:p>
        </p:txBody>
      </p:sp>
      <p:sp>
        <p:nvSpPr>
          <p:cNvPr id="4" name="Slide Number Placeholder 3"/>
          <p:cNvSpPr>
            <a:spLocks noGrp="1"/>
          </p:cNvSpPr>
          <p:nvPr>
            <p:ph type="sldNum" sz="quarter" idx="5"/>
          </p:nvPr>
        </p:nvSpPr>
        <p:spPr/>
        <p:txBody>
          <a:bodyPr/>
          <a:lstStyle/>
          <a:p>
            <a:fld id="{1A1E72F9-2669-4E0E-BA3D-1A18383C2CF2}" type="slidenum">
              <a:rPr lang="en-US" smtClean="0"/>
              <a:t>87</a:t>
            </a:fld>
            <a:endParaRPr lang="en-US"/>
          </a:p>
        </p:txBody>
      </p:sp>
    </p:spTree>
    <p:extLst>
      <p:ext uri="{BB962C8B-B14F-4D97-AF65-F5344CB8AC3E}">
        <p14:creationId xmlns:p14="http://schemas.microsoft.com/office/powerpoint/2010/main" val="31069206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88</a:t>
            </a:fld>
            <a:endParaRPr lang="en-US"/>
          </a:p>
        </p:txBody>
      </p:sp>
    </p:spTree>
    <p:extLst>
      <p:ext uri="{BB962C8B-B14F-4D97-AF65-F5344CB8AC3E}">
        <p14:creationId xmlns:p14="http://schemas.microsoft.com/office/powerpoint/2010/main" val="42524372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LTCHs must receive a notice of non-compliance in order to file a reconsideration.</a:t>
            </a:r>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89</a:t>
            </a:fld>
            <a:endParaRPr lang="en-US"/>
          </a:p>
        </p:txBody>
      </p:sp>
    </p:spTree>
    <p:extLst>
      <p:ext uri="{BB962C8B-B14F-4D97-AF65-F5344CB8AC3E}">
        <p14:creationId xmlns:p14="http://schemas.microsoft.com/office/powerpoint/2010/main" val="399289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1A1E72F9-2669-4E0E-BA3D-1A18383C2CF2}" type="slidenum">
              <a:rPr lang="en-US" smtClean="0"/>
              <a:t>10</a:t>
            </a:fld>
            <a:endParaRPr lang="en-US"/>
          </a:p>
        </p:txBody>
      </p:sp>
    </p:spTree>
    <p:extLst>
      <p:ext uri="{BB962C8B-B14F-4D97-AF65-F5344CB8AC3E}">
        <p14:creationId xmlns:p14="http://schemas.microsoft.com/office/powerpoint/2010/main" val="27639716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90</a:t>
            </a:fld>
            <a:endParaRPr lang="en-US"/>
          </a:p>
        </p:txBody>
      </p:sp>
    </p:spTree>
    <p:extLst>
      <p:ext uri="{BB962C8B-B14F-4D97-AF65-F5344CB8AC3E}">
        <p14:creationId xmlns:p14="http://schemas.microsoft.com/office/powerpoint/2010/main" val="16789101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91</a:t>
            </a:fld>
            <a:endParaRPr lang="en-US"/>
          </a:p>
        </p:txBody>
      </p:sp>
    </p:spTree>
    <p:extLst>
      <p:ext uri="{BB962C8B-B14F-4D97-AF65-F5344CB8AC3E}">
        <p14:creationId xmlns:p14="http://schemas.microsoft.com/office/powerpoint/2010/main" val="8600454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92</a:t>
            </a:fld>
            <a:endParaRPr lang="en-US"/>
          </a:p>
        </p:txBody>
      </p:sp>
    </p:spTree>
    <p:extLst>
      <p:ext uri="{BB962C8B-B14F-4D97-AF65-F5344CB8AC3E}">
        <p14:creationId xmlns:p14="http://schemas.microsoft.com/office/powerpoint/2010/main" val="2679752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93</a:t>
            </a:fld>
            <a:endParaRPr lang="en-US"/>
          </a:p>
        </p:txBody>
      </p:sp>
    </p:spTree>
    <p:extLst>
      <p:ext uri="{BB962C8B-B14F-4D97-AF65-F5344CB8AC3E}">
        <p14:creationId xmlns:p14="http://schemas.microsoft.com/office/powerpoint/2010/main" val="32045994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reconsideration contractor will distribute their notification in a trackable way – that is via FedEx or US Postal Service with tracking.</a:t>
            </a:r>
            <a:endParaRPr lang="en-US" dirty="0"/>
          </a:p>
        </p:txBody>
      </p:sp>
      <p:sp>
        <p:nvSpPr>
          <p:cNvPr id="4" name="Slide Number Placeholder 3"/>
          <p:cNvSpPr>
            <a:spLocks noGrp="1"/>
          </p:cNvSpPr>
          <p:nvPr>
            <p:ph type="sldNum" sz="quarter" idx="5"/>
          </p:nvPr>
        </p:nvSpPr>
        <p:spPr/>
        <p:txBody>
          <a:bodyPr/>
          <a:lstStyle/>
          <a:p>
            <a:fld id="{1A1E72F9-2669-4E0E-BA3D-1A18383C2CF2}" type="slidenum">
              <a:rPr lang="en-US" smtClean="0"/>
              <a:t>94</a:t>
            </a:fld>
            <a:endParaRPr lang="en-US"/>
          </a:p>
        </p:txBody>
      </p:sp>
    </p:spTree>
    <p:extLst>
      <p:ext uri="{BB962C8B-B14F-4D97-AF65-F5344CB8AC3E}">
        <p14:creationId xmlns:p14="http://schemas.microsoft.com/office/powerpoint/2010/main" val="42534828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96</a:t>
            </a:fld>
            <a:endParaRPr lang="en-US"/>
          </a:p>
        </p:txBody>
      </p:sp>
    </p:spTree>
    <p:extLst>
      <p:ext uri="{BB962C8B-B14F-4D97-AF65-F5344CB8AC3E}">
        <p14:creationId xmlns:p14="http://schemas.microsoft.com/office/powerpoint/2010/main" val="16809602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98</a:t>
            </a:fld>
            <a:endParaRPr lang="en-US"/>
          </a:p>
        </p:txBody>
      </p:sp>
    </p:spTree>
    <p:extLst>
      <p:ext uri="{BB962C8B-B14F-4D97-AF65-F5344CB8AC3E}">
        <p14:creationId xmlns:p14="http://schemas.microsoft.com/office/powerpoint/2010/main" val="3936151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u="none" strike="noStrike" kern="1200" dirty="0">
                <a:solidFill>
                  <a:schemeClr val="tx1"/>
                </a:solidFill>
                <a:effectLst/>
                <a:latin typeface="+mn-lt"/>
                <a:ea typeface="+mn-ea"/>
                <a:cs typeface="+mn-cs"/>
              </a:rPr>
              <a:t>The false response is </a:t>
            </a:r>
            <a:r>
              <a:rPr lang="en-US" sz="2800" b="1" i="0" u="none" strike="noStrike" kern="1200" dirty="0">
                <a:solidFill>
                  <a:schemeClr val="tx1"/>
                </a:solidFill>
                <a:effectLst/>
                <a:latin typeface="+mn-lt"/>
                <a:ea typeface="+mn-ea"/>
                <a:cs typeface="+mn-cs"/>
              </a:rPr>
              <a:t>B. CMS will contact the LTCH if it has further questions.</a:t>
            </a:r>
          </a:p>
          <a:p>
            <a:endParaRPr lang="en-US" sz="2800" b="0" i="0" u="none" strike="noStrike" kern="1200" dirty="0">
              <a:solidFill>
                <a:schemeClr val="tx1"/>
              </a:solidFill>
              <a:effectLst/>
              <a:latin typeface="+mn-lt"/>
              <a:ea typeface="+mn-ea"/>
              <a:cs typeface="+mn-cs"/>
            </a:endParaRPr>
          </a:p>
          <a:p>
            <a:r>
              <a:rPr lang="en-US" sz="2800" b="0" i="0" u="none" strike="noStrike" kern="1200" dirty="0">
                <a:solidFill>
                  <a:schemeClr val="tx1"/>
                </a:solidFill>
                <a:effectLst/>
                <a:latin typeface="+mn-lt"/>
                <a:ea typeface="+mn-ea"/>
                <a:cs typeface="+mn-cs"/>
              </a:rPr>
              <a:t>Rationale: </a:t>
            </a:r>
            <a:r>
              <a:rPr lang="en-US" b="0" dirty="0"/>
              <a:t>As</a:t>
            </a:r>
            <a:r>
              <a:rPr lang="en-US" b="0" baseline="0" dirty="0"/>
              <a:t> we discussed on an earlier slide:</a:t>
            </a:r>
          </a:p>
          <a:p>
            <a:r>
              <a:rPr lang="en-US" dirty="0"/>
              <a:t>Determination will be made based solely on the documentation provided.</a:t>
            </a:r>
          </a:p>
          <a:p>
            <a:r>
              <a:rPr lang="en-US" dirty="0"/>
              <a:t>CMS </a:t>
            </a:r>
            <a:r>
              <a:rPr lang="en-US" b="1" dirty="0"/>
              <a:t>will not </a:t>
            </a:r>
            <a:r>
              <a:rPr lang="en-US" dirty="0"/>
              <a:t>contact the LTCH to request additional information or to clarify incomplete or inconclusive information.</a:t>
            </a:r>
          </a:p>
          <a:p>
            <a:r>
              <a:rPr lang="en-US" sz="2800" b="0" i="0" u="none" strike="noStrike" kern="1200" dirty="0">
                <a:solidFill>
                  <a:schemeClr val="tx1"/>
                </a:solidFill>
                <a:effectLst/>
                <a:latin typeface="+mn-lt"/>
                <a:ea typeface="+mn-ea"/>
                <a:cs typeface="+mn-cs"/>
              </a:rPr>
              <a:t> </a:t>
            </a:r>
            <a:endParaRPr lang="en-US" sz="1200" dirty="0"/>
          </a:p>
          <a:p>
            <a:endParaRPr lang="en-US" sz="1200" dirty="0"/>
          </a:p>
        </p:txBody>
      </p:sp>
      <p:sp>
        <p:nvSpPr>
          <p:cNvPr id="4" name="Slide Number Placeholder 3"/>
          <p:cNvSpPr>
            <a:spLocks noGrp="1"/>
          </p:cNvSpPr>
          <p:nvPr>
            <p:ph type="sldNum" sz="quarter" idx="5"/>
          </p:nvPr>
        </p:nvSpPr>
        <p:spPr/>
        <p:txBody>
          <a:bodyPr/>
          <a:lstStyle/>
          <a:p>
            <a:fld id="{1A1E72F9-2669-4E0E-BA3D-1A18383C2CF2}" type="slidenum">
              <a:rPr lang="en-US" smtClean="0"/>
              <a:t>99</a:t>
            </a:fld>
            <a:endParaRPr lang="en-US"/>
          </a:p>
        </p:txBody>
      </p:sp>
    </p:spTree>
    <p:extLst>
      <p:ext uri="{BB962C8B-B14F-4D97-AF65-F5344CB8AC3E}">
        <p14:creationId xmlns:p14="http://schemas.microsoft.com/office/powerpoint/2010/main" val="1792612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a:defRPr/>
            </a:pPr>
            <a:r>
              <a:rPr lang="en-US"/>
              <a:t>Graphic representation of the entire process. </a:t>
            </a:r>
          </a:p>
        </p:txBody>
      </p:sp>
      <p:sp>
        <p:nvSpPr>
          <p:cNvPr id="4" name="Slide Number Placeholder 3"/>
          <p:cNvSpPr>
            <a:spLocks noGrp="1"/>
          </p:cNvSpPr>
          <p:nvPr>
            <p:ph type="sldNum" sz="quarter" idx="5"/>
          </p:nvPr>
        </p:nvSpPr>
        <p:spPr/>
        <p:txBody>
          <a:bodyPr/>
          <a:lstStyle/>
          <a:p>
            <a:fld id="{1A1E72F9-2669-4E0E-BA3D-1A18383C2CF2}" type="slidenum">
              <a:rPr lang="en-US" smtClean="0"/>
              <a:t>100</a:t>
            </a:fld>
            <a:endParaRPr lang="en-US"/>
          </a:p>
        </p:txBody>
      </p:sp>
    </p:spTree>
    <p:extLst>
      <p:ext uri="{BB962C8B-B14F-4D97-AF65-F5344CB8AC3E}">
        <p14:creationId xmlns:p14="http://schemas.microsoft.com/office/powerpoint/2010/main" val="7347129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102</a:t>
            </a:fld>
            <a:endParaRPr lang="en-US"/>
          </a:p>
        </p:txBody>
      </p:sp>
    </p:spTree>
    <p:extLst>
      <p:ext uri="{BB962C8B-B14F-4D97-AF65-F5344CB8AC3E}">
        <p14:creationId xmlns:p14="http://schemas.microsoft.com/office/powerpoint/2010/main" val="205328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a:p>
        </p:txBody>
      </p:sp>
      <p:sp>
        <p:nvSpPr>
          <p:cNvPr id="4" name="Slide Number Placeholder 3"/>
          <p:cNvSpPr>
            <a:spLocks noGrp="1"/>
          </p:cNvSpPr>
          <p:nvPr>
            <p:ph type="sldNum" sz="quarter" idx="10"/>
          </p:nvPr>
        </p:nvSpPr>
        <p:spPr/>
        <p:txBody>
          <a:bodyPr/>
          <a:lstStyle/>
          <a:p>
            <a:fld id="{1A1E72F9-2669-4E0E-BA3D-1A18383C2CF2}" type="slidenum">
              <a:rPr lang="en-US" smtClean="0"/>
              <a:t>11</a:t>
            </a:fld>
            <a:endParaRPr lang="en-US"/>
          </a:p>
        </p:txBody>
      </p:sp>
    </p:spTree>
    <p:extLst>
      <p:ext uri="{BB962C8B-B14F-4D97-AF65-F5344CB8AC3E}">
        <p14:creationId xmlns:p14="http://schemas.microsoft.com/office/powerpoint/2010/main" val="36012497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1E72F9-2669-4E0E-BA3D-1A18383C2CF2}" type="slidenum">
              <a:rPr lang="en-US" smtClean="0"/>
              <a:t>103</a:t>
            </a:fld>
            <a:endParaRPr lang="en-US"/>
          </a:p>
        </p:txBody>
      </p:sp>
    </p:spTree>
    <p:extLst>
      <p:ext uri="{BB962C8B-B14F-4D97-AF65-F5344CB8AC3E}">
        <p14:creationId xmlns:p14="http://schemas.microsoft.com/office/powerpoint/2010/main" val="12899954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Moderated Q&amp;A Session (potentially using Q&amp;A prepared from most recent Help Desk questions relating to </a:t>
            </a:r>
            <a:r>
              <a:rPr lang="en-US" dirty="0"/>
              <a:t>LTCH </a:t>
            </a:r>
            <a:r>
              <a:rPr lang="en-US" sz="2800" kern="1200" dirty="0">
                <a:solidFill>
                  <a:schemeClr val="tx1"/>
                </a:solidFill>
                <a:effectLst/>
                <a:latin typeface="+mn-lt"/>
                <a:ea typeface="+mn-ea"/>
                <a:cs typeface="+mn-cs"/>
              </a:rPr>
              <a:t>QRP, APU, etc.).</a:t>
            </a:r>
            <a:r>
              <a:rPr lang="en-US" dirty="0"/>
              <a:t> </a:t>
            </a:r>
          </a:p>
        </p:txBody>
      </p:sp>
      <p:sp>
        <p:nvSpPr>
          <p:cNvPr id="4" name="Slide Number Placeholder 3"/>
          <p:cNvSpPr>
            <a:spLocks noGrp="1"/>
          </p:cNvSpPr>
          <p:nvPr>
            <p:ph type="sldNum" sz="quarter" idx="5"/>
          </p:nvPr>
        </p:nvSpPr>
        <p:spPr/>
        <p:txBody>
          <a:bodyPr/>
          <a:lstStyle/>
          <a:p>
            <a:fld id="{1A1E72F9-2669-4E0E-BA3D-1A18383C2CF2}" type="slidenum">
              <a:rPr lang="en-US" smtClean="0"/>
              <a:t>106</a:t>
            </a:fld>
            <a:endParaRPr lang="en-US"/>
          </a:p>
        </p:txBody>
      </p:sp>
    </p:spTree>
    <p:extLst>
      <p:ext uri="{BB962C8B-B14F-4D97-AF65-F5344CB8AC3E}">
        <p14:creationId xmlns:p14="http://schemas.microsoft.com/office/powerpoint/2010/main" val="180681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slido.com/" TargetMode="External"/><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4191000" y="5638801"/>
            <a:ext cx="8001000" cy="1217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4953000" y="3124200"/>
            <a:ext cx="6629400" cy="1447800"/>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lang="en-US" sz="3400" b="1" kern="1200" dirty="0">
                <a:solidFill>
                  <a:srgbClr val="96522D"/>
                </a:solidFill>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17" name="Text Placeholder 16"/>
          <p:cNvSpPr>
            <a:spLocks noGrp="1"/>
          </p:cNvSpPr>
          <p:nvPr>
            <p:ph type="body" sz="quarter" idx="10"/>
          </p:nvPr>
        </p:nvSpPr>
        <p:spPr>
          <a:xfrm>
            <a:off x="4953000" y="4648200"/>
            <a:ext cx="6629400" cy="1066800"/>
          </a:xfrm>
          <a:prstGeom prst="rect">
            <a:avLst/>
          </a:prstGeom>
        </p:spPr>
        <p:txBody>
          <a:bodyPr>
            <a:noAutofit/>
          </a:bodyPr>
          <a:lstStyle>
            <a:lvl1pPr marL="0" indent="0">
              <a:buNone/>
              <a:defRPr sz="2400" baseline="0">
                <a:solidFill>
                  <a:schemeClr val="tx1">
                    <a:lumMod val="85000"/>
                    <a:lumOff val="15000"/>
                  </a:schemeClr>
                </a:solidFill>
              </a:defRPr>
            </a:lvl1pPr>
          </a:lstStyle>
          <a:p>
            <a:pPr lvl="0"/>
            <a:endParaRPr lang="en-US"/>
          </a:p>
        </p:txBody>
      </p:sp>
      <p:sp>
        <p:nvSpPr>
          <p:cNvPr id="19" name="Title 7"/>
          <p:cNvSpPr txBox="1">
            <a:spLocks/>
          </p:cNvSpPr>
          <p:nvPr userDrawn="1"/>
        </p:nvSpPr>
        <p:spPr>
          <a:xfrm>
            <a:off x="0" y="1371600"/>
            <a:ext cx="12192000" cy="10668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6" name="Content Placeholder 5"/>
          <p:cNvSpPr>
            <a:spLocks noGrp="1"/>
          </p:cNvSpPr>
          <p:nvPr>
            <p:ph sz="quarter" idx="11" hasCustomPrompt="1"/>
          </p:nvPr>
        </p:nvSpPr>
        <p:spPr>
          <a:xfrm>
            <a:off x="0" y="1371600"/>
            <a:ext cx="12192000" cy="1066800"/>
          </a:xfrm>
          <a:prstGeom prst="rect">
            <a:avLst/>
          </a:prstGeom>
        </p:spPr>
        <p:txBody>
          <a:bodyPr lIns="548640" anchor="ctr">
            <a:normAutofit/>
          </a:bodyPr>
          <a:lstStyle>
            <a:lvl1pPr marL="0" indent="0" algn="l">
              <a:buNone/>
              <a:defRPr lang="en-US" sz="3000" b="1" i="0" u="none" kern="1200" dirty="0" smtClean="0">
                <a:solidFill>
                  <a:schemeClr val="bg1"/>
                </a:solidFill>
                <a:effectLst/>
                <a:latin typeface="Arial"/>
                <a:ea typeface="+mj-ea"/>
                <a:cs typeface="Arial"/>
              </a:defRPr>
            </a:lvl1pPr>
          </a:lstStyle>
          <a:p>
            <a:pPr lvl="0"/>
            <a:r>
              <a:rPr lang="en-US"/>
              <a:t>Quality Reporting Program Provider Training</a:t>
            </a:r>
          </a:p>
        </p:txBody>
      </p:sp>
      <p:pic>
        <p:nvPicPr>
          <p:cNvPr id="9" name="Picture 8">
            <a:extLst>
              <a:ext uri="{FF2B5EF4-FFF2-40B4-BE49-F238E27FC236}">
                <a16:creationId xmlns:a16="http://schemas.microsoft.com/office/drawing/2014/main" id="{08ED6439-9CF2-48A3-AAFA-488BF9E1A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sp>
        <p:nvSpPr>
          <p:cNvPr id="11" name="Content Placeholder 2">
            <a:extLst>
              <a:ext uri="{FF2B5EF4-FFF2-40B4-BE49-F238E27FC236}">
                <a16:creationId xmlns:a16="http://schemas.microsoft.com/office/drawing/2014/main" id="{C01EF581-9315-420B-A86D-05434136B2D3}"/>
              </a:ext>
            </a:extLst>
          </p:cNvPr>
          <p:cNvSpPr txBox="1">
            <a:spLocks/>
          </p:cNvSpPr>
          <p:nvPr userDrawn="1"/>
        </p:nvSpPr>
        <p:spPr>
          <a:xfrm>
            <a:off x="7277100" y="495300"/>
            <a:ext cx="4914900" cy="1066800"/>
          </a:xfrm>
          <a:prstGeom prst="rect">
            <a:avLst/>
          </a:prstGeom>
        </p:spPr>
        <p:txBody>
          <a:bodyPr vert="horz" lIns="0" tIns="45720" rIns="640080" bIns="45720" rtlCol="0" anchor="ctr">
            <a:normAutofit/>
          </a:bodyPr>
          <a:lstStyle>
            <a:lvl1pPr marL="0" indent="0" algn="ctr" defTabSz="914400" rtl="0" eaLnBrk="1" latinLnBrk="0" hangingPunct="1">
              <a:lnSpc>
                <a:spcPct val="110000"/>
              </a:lnSpc>
              <a:spcBef>
                <a:spcPct val="20000"/>
              </a:spcBef>
              <a:buFont typeface="Arial" panose="020B0604020202020204" pitchFamily="34" charset="0"/>
              <a:buNone/>
              <a:defRPr lang="en-US" sz="3600" b="1" i="0" u="none" kern="1200" dirty="0" smtClean="0">
                <a:solidFill>
                  <a:schemeClr val="bg1"/>
                </a:solidFill>
                <a:effectLst/>
                <a:latin typeface="Arial"/>
                <a:ea typeface="+mj-ea"/>
                <a:cs typeface="Arial"/>
              </a:defRPr>
            </a:lvl1pPr>
            <a:lvl2pPr marL="742950" indent="-285750" algn="l" defTabSz="914400" rtl="0" eaLnBrk="1" latinLnBrk="0" hangingPunct="1">
              <a:lnSpc>
                <a:spcPct val="110000"/>
              </a:lnSpc>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10000"/>
              </a:lnSpc>
              <a:spcBef>
                <a:spcPct val="20000"/>
              </a:spcBef>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lnSpc>
                <a:spcPts val="2800"/>
              </a:lnSpc>
              <a:spcBef>
                <a:spcPts val="600"/>
              </a:spcBef>
            </a:pPr>
            <a:r>
              <a:rPr lang="en-US" sz="2600"/>
              <a:t>  Skilled Nursing Facility</a:t>
            </a:r>
          </a:p>
        </p:txBody>
      </p:sp>
      <p:sp>
        <p:nvSpPr>
          <p:cNvPr id="16" name="Rectangle 15">
            <a:extLst>
              <a:ext uri="{FF2B5EF4-FFF2-40B4-BE49-F238E27FC236}">
                <a16:creationId xmlns:a16="http://schemas.microsoft.com/office/drawing/2014/main" id="{B0DA9E0D-52CB-48E0-83B5-A0A4B64197A4}"/>
              </a:ext>
            </a:extLst>
          </p:cNvPr>
          <p:cNvSpPr/>
          <p:nvPr userDrawn="1"/>
        </p:nvSpPr>
        <p:spPr>
          <a:xfrm>
            <a:off x="6400800" y="669925"/>
            <a:ext cx="5791200" cy="633413"/>
          </a:xfrm>
          <a:prstGeom prst="rect">
            <a:avLst/>
          </a:prstGeom>
          <a:solidFill>
            <a:srgbClr val="844928"/>
          </a:solidFill>
          <a:ln>
            <a:noFill/>
          </a:ln>
          <a:effectLst>
            <a:outerShdw blurRad="508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000" b="1">
                <a:latin typeface="Arial" panose="020B0604020202020204" pitchFamily="34" charset="0"/>
                <a:cs typeface="Arial" panose="020B0604020202020204" pitchFamily="34" charset="0"/>
              </a:rPr>
              <a:t>Long-Term Care Hospital</a:t>
            </a:r>
          </a:p>
        </p:txBody>
      </p:sp>
      <p:pic>
        <p:nvPicPr>
          <p:cNvPr id="23" name="Picture 22" descr="Long Term Care Hospital Quality Reporting Program mark and photo of a nurse and patient in a hospital room." title="Long Term Care Hospital Quality Reporting Program mark">
            <a:extLst>
              <a:ext uri="{FF2B5EF4-FFF2-40B4-BE49-F238E27FC236}">
                <a16:creationId xmlns:a16="http://schemas.microsoft.com/office/drawing/2014/main" id="{6755E380-3251-4CE4-8F9A-2569C3392F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514600"/>
            <a:ext cx="4343400" cy="4343400"/>
          </a:xfrm>
          <a:prstGeom prst="rect">
            <a:avLst/>
          </a:prstGeom>
        </p:spPr>
      </p:pic>
    </p:spTree>
    <p:custDataLst>
      <p:tags r:id="rId1"/>
    </p:custDataLst>
    <p:extLst>
      <p:ext uri="{BB962C8B-B14F-4D97-AF65-F5344CB8AC3E}">
        <p14:creationId xmlns:p14="http://schemas.microsoft.com/office/powerpoint/2010/main" val="154644895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imary_Split_Quarters">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endParaRPr lang="en-US" sz="4400"/>
          </a:p>
        </p:txBody>
      </p:sp>
      <p:sp>
        <p:nvSpPr>
          <p:cNvPr id="9" name="Text Placeholder 2"/>
          <p:cNvSpPr>
            <a:spLocks noGrp="1"/>
          </p:cNvSpPr>
          <p:nvPr>
            <p:ph idx="18"/>
          </p:nvPr>
        </p:nvSpPr>
        <p:spPr>
          <a:xfrm>
            <a:off x="6400801" y="4038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idx="17"/>
          </p:nvPr>
        </p:nvSpPr>
        <p:spPr>
          <a:xfrm>
            <a:off x="571500" y="4038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0"/>
            <a:ext cx="12192000" cy="1371600"/>
          </a:xfrm>
          <a:prstGeom prst="rect">
            <a:avLst/>
          </a:prstGeom>
        </p:spPr>
        <p:txBody>
          <a:bodyPr lIns="548640"/>
          <a:lstStyle>
            <a:lvl1pPr algn="l">
              <a:lnSpc>
                <a:spcPct val="100000"/>
              </a:lnSpc>
              <a:defRPr>
                <a:solidFill>
                  <a:schemeClr val="bg1"/>
                </a:solidFill>
              </a:defRPr>
            </a:lvl1pPr>
          </a:lstStyle>
          <a:p>
            <a:r>
              <a:rPr lang="en-US"/>
              <a:t>Click to edit Master title style</a:t>
            </a:r>
          </a:p>
        </p:txBody>
      </p:sp>
      <p:sp>
        <p:nvSpPr>
          <p:cNvPr id="19" name="Text Placeholder 2"/>
          <p:cNvSpPr>
            <a:spLocks noGrp="1"/>
          </p:cNvSpPr>
          <p:nvPr>
            <p:ph idx="16"/>
          </p:nvPr>
        </p:nvSpPr>
        <p:spPr>
          <a:xfrm>
            <a:off x="6400801" y="1752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idx="1"/>
          </p:nvPr>
        </p:nvSpPr>
        <p:spPr>
          <a:xfrm>
            <a:off x="571500" y="1752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7885984"/>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imary_Split_Quarters">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endParaRPr lang="en-US" sz="4400"/>
          </a:p>
        </p:txBody>
      </p:sp>
      <p:sp>
        <p:nvSpPr>
          <p:cNvPr id="8" name="Text Placeholder 2"/>
          <p:cNvSpPr>
            <a:spLocks noGrp="1"/>
          </p:cNvSpPr>
          <p:nvPr>
            <p:ph idx="17" hasCustomPrompt="1"/>
          </p:nvPr>
        </p:nvSpPr>
        <p:spPr>
          <a:xfrm>
            <a:off x="3352800" y="4026876"/>
            <a:ext cx="8153400" cy="1943099"/>
          </a:xfrm>
          <a:prstGeom prst="rect">
            <a:avLst/>
          </a:prstGeom>
        </p:spPr>
        <p:txBody>
          <a:bodyPr vert="horz" lIns="91440" tIns="45720" rIns="91440" bIns="45720" rtlCol="0" anchor="ctr" anchorCtr="0">
            <a:noAutofit/>
          </a:bodyPr>
          <a:lstStyle>
            <a:lvl1pPr>
              <a:lnSpc>
                <a:spcPct val="100000"/>
              </a:lnSpc>
              <a:spcBef>
                <a:spcPts val="0"/>
              </a:spcBef>
              <a:spcAft>
                <a:spcPts val="600"/>
              </a:spcAft>
              <a:defRPr sz="2400">
                <a:solidFill>
                  <a:srgbClr val="04314A"/>
                </a:solidFill>
              </a:defRPr>
            </a:lvl1pPr>
            <a:lvl2pPr>
              <a:lnSpc>
                <a:spcPct val="100000"/>
              </a:lnSpc>
              <a:spcBef>
                <a:spcPts val="0"/>
              </a:spcBef>
              <a:spcAft>
                <a:spcPts val="600"/>
              </a:spcAft>
              <a:defRPr sz="2200"/>
            </a:lvl2pPr>
            <a:lvl3pPr>
              <a:lnSpc>
                <a:spcPct val="100000"/>
              </a:lnSpc>
              <a:spcBef>
                <a:spcPts val="0"/>
              </a:spcBef>
              <a:spcAft>
                <a:spcPts val="600"/>
              </a:spcAft>
              <a:defRPr sz="2200"/>
            </a:lvl3pPr>
            <a:lvl4pPr>
              <a:lnSpc>
                <a:spcPct val="100000"/>
              </a:lnSpc>
              <a:spcBef>
                <a:spcPts val="0"/>
              </a:spcBef>
              <a:spcAft>
                <a:spcPts val="600"/>
              </a:spcAft>
              <a:defRPr sz="2200"/>
            </a:lvl4pPr>
            <a:lvl5pPr>
              <a:lnSpc>
                <a:spcPct val="100000"/>
              </a:lnSpc>
              <a:spcBef>
                <a:spcPts val="0"/>
              </a:spcBef>
              <a:spcAft>
                <a:spcPts val="600"/>
              </a:spcAft>
              <a:defRPr sz="2200"/>
            </a:lvl5pPr>
          </a:lstStyle>
          <a:p>
            <a:pPr marL="0" indent="0">
              <a:spcAft>
                <a:spcPts val="0"/>
              </a:spcAft>
              <a:buNone/>
            </a:pPr>
            <a:r>
              <a:rPr lang="en-US" sz="2200" b="1">
                <a:solidFill>
                  <a:srgbClr val="04314A"/>
                </a:solidFill>
                <a:latin typeface="Arial"/>
                <a:cs typeface="Arial"/>
              </a:rPr>
              <a:t>Full Name</a:t>
            </a:r>
            <a:r>
              <a:rPr lang="pl-PL" sz="2200" b="1">
                <a:solidFill>
                  <a:srgbClr val="04314A"/>
                </a:solidFill>
                <a:latin typeface="Arial"/>
                <a:cs typeface="Arial"/>
              </a:rPr>
              <a:t>, </a:t>
            </a:r>
            <a:r>
              <a:rPr lang="en-US" sz="2200">
                <a:solidFill>
                  <a:srgbClr val="04314A"/>
                </a:solidFill>
                <a:latin typeface="Arial"/>
                <a:cs typeface="Arial"/>
              </a:rPr>
              <a:t>Credentials, Title, Org</a:t>
            </a:r>
            <a:endParaRPr lang="en-US" sz="2200" b="1">
              <a:solidFill>
                <a:srgbClr val="04314A"/>
              </a:solidFill>
              <a:latin typeface="Arial"/>
              <a:cs typeface="Arial"/>
            </a:endParaRPr>
          </a:p>
        </p:txBody>
      </p:sp>
      <p:sp>
        <p:nvSpPr>
          <p:cNvPr id="2" name="Title 1"/>
          <p:cNvSpPr>
            <a:spLocks noGrp="1"/>
          </p:cNvSpPr>
          <p:nvPr>
            <p:ph type="title"/>
          </p:nvPr>
        </p:nvSpPr>
        <p:spPr>
          <a:xfrm>
            <a:off x="0" y="0"/>
            <a:ext cx="12192000" cy="1371600"/>
          </a:xfrm>
          <a:prstGeom prst="rect">
            <a:avLst/>
          </a:prstGeom>
        </p:spPr>
        <p:txBody>
          <a:bodyPr lIns="548640"/>
          <a:lstStyle>
            <a:lvl1pPr algn="l">
              <a:lnSpc>
                <a:spcPct val="100000"/>
              </a:lnSpc>
              <a:defRPr>
                <a:solidFill>
                  <a:schemeClr val="bg1"/>
                </a:solidFill>
              </a:defRPr>
            </a:lvl1pPr>
          </a:lstStyle>
          <a:p>
            <a:endParaRPr lang="en-US"/>
          </a:p>
        </p:txBody>
      </p:sp>
      <p:sp>
        <p:nvSpPr>
          <p:cNvPr id="16" name="Text Placeholder 2"/>
          <p:cNvSpPr>
            <a:spLocks noGrp="1"/>
          </p:cNvSpPr>
          <p:nvPr>
            <p:ph idx="1" hasCustomPrompt="1"/>
          </p:nvPr>
        </p:nvSpPr>
        <p:spPr>
          <a:xfrm>
            <a:off x="3352800" y="1736481"/>
            <a:ext cx="8153400" cy="1943099"/>
          </a:xfrm>
          <a:prstGeom prst="rect">
            <a:avLst/>
          </a:prstGeom>
        </p:spPr>
        <p:txBody>
          <a:bodyPr vert="horz" lIns="91440" tIns="45720" rIns="91440" bIns="45720" rtlCol="0" anchor="ctr" anchorCtr="0">
            <a:noAutofit/>
          </a:bodyPr>
          <a:lstStyle>
            <a:lvl1pPr>
              <a:lnSpc>
                <a:spcPct val="100000"/>
              </a:lnSpc>
              <a:spcBef>
                <a:spcPts val="0"/>
              </a:spcBef>
              <a:spcAft>
                <a:spcPts val="600"/>
              </a:spcAft>
              <a:defRPr sz="2400">
                <a:solidFill>
                  <a:srgbClr val="04314A"/>
                </a:solidFill>
              </a:defRPr>
            </a:lvl1pPr>
            <a:lvl2pPr>
              <a:lnSpc>
                <a:spcPct val="100000"/>
              </a:lnSpc>
              <a:spcBef>
                <a:spcPts val="0"/>
              </a:spcBef>
              <a:spcAft>
                <a:spcPts val="600"/>
              </a:spcAft>
              <a:defRPr sz="2200"/>
            </a:lvl2pPr>
            <a:lvl3pPr>
              <a:lnSpc>
                <a:spcPct val="100000"/>
              </a:lnSpc>
              <a:spcBef>
                <a:spcPts val="0"/>
              </a:spcBef>
              <a:spcAft>
                <a:spcPts val="600"/>
              </a:spcAft>
              <a:defRPr sz="2200"/>
            </a:lvl3pPr>
            <a:lvl4pPr>
              <a:lnSpc>
                <a:spcPct val="100000"/>
              </a:lnSpc>
              <a:spcBef>
                <a:spcPts val="0"/>
              </a:spcBef>
              <a:spcAft>
                <a:spcPts val="600"/>
              </a:spcAft>
              <a:defRPr sz="2200"/>
            </a:lvl4pPr>
            <a:lvl5pPr>
              <a:lnSpc>
                <a:spcPct val="100000"/>
              </a:lnSpc>
              <a:spcBef>
                <a:spcPts val="0"/>
              </a:spcBef>
              <a:spcAft>
                <a:spcPts val="600"/>
              </a:spcAft>
              <a:defRPr sz="2200"/>
            </a:lvl5pPr>
          </a:lstStyle>
          <a:p>
            <a:pPr marL="0" indent="0">
              <a:spcAft>
                <a:spcPts val="0"/>
              </a:spcAft>
              <a:buNone/>
            </a:pPr>
            <a:r>
              <a:rPr lang="en-US" sz="2200" b="1">
                <a:solidFill>
                  <a:srgbClr val="04314A"/>
                </a:solidFill>
                <a:latin typeface="Arial"/>
                <a:cs typeface="Arial"/>
              </a:rPr>
              <a:t>Full Name</a:t>
            </a:r>
            <a:r>
              <a:rPr lang="pl-PL" sz="2200" b="1">
                <a:solidFill>
                  <a:srgbClr val="04314A"/>
                </a:solidFill>
                <a:latin typeface="Arial"/>
                <a:cs typeface="Arial"/>
              </a:rPr>
              <a:t>, </a:t>
            </a:r>
            <a:r>
              <a:rPr lang="en-US" sz="2200">
                <a:solidFill>
                  <a:srgbClr val="04314A"/>
                </a:solidFill>
                <a:latin typeface="Arial"/>
                <a:cs typeface="Arial"/>
              </a:rPr>
              <a:t>Credentials, Title, Org</a:t>
            </a:r>
            <a:endParaRPr lang="en-US" sz="2200" b="1">
              <a:solidFill>
                <a:srgbClr val="04314A"/>
              </a:solidFill>
              <a:latin typeface="Arial"/>
              <a:cs typeface="Arial"/>
            </a:endParaRPr>
          </a:p>
        </p:txBody>
      </p:sp>
      <p:sp>
        <p:nvSpPr>
          <p:cNvPr id="5" name="Picture Placeholder 4">
            <a:extLst>
              <a:ext uri="{FF2B5EF4-FFF2-40B4-BE49-F238E27FC236}">
                <a16:creationId xmlns:a16="http://schemas.microsoft.com/office/drawing/2014/main" id="{A5B72CB4-0552-4E42-B808-461906CD4936}"/>
              </a:ext>
            </a:extLst>
          </p:cNvPr>
          <p:cNvSpPr>
            <a:spLocks noGrp="1"/>
          </p:cNvSpPr>
          <p:nvPr>
            <p:ph type="pic" sz="quarter" idx="18"/>
          </p:nvPr>
        </p:nvSpPr>
        <p:spPr>
          <a:xfrm>
            <a:off x="1137138" y="4026876"/>
            <a:ext cx="1622425" cy="1943100"/>
          </a:xfrm>
          <a:prstGeom prst="rect">
            <a:avLst/>
          </a:prstGeom>
          <a:effectLst>
            <a:outerShdw blurRad="63500" sx="102000" sy="102000" algn="ctr" rotWithShape="0">
              <a:prstClr val="black">
                <a:alpha val="20000"/>
              </a:prstClr>
            </a:outerShdw>
          </a:effectLst>
        </p:spPr>
        <p:txBody>
          <a:bodyPr/>
          <a:lstStyle>
            <a:lvl1pPr>
              <a:defRPr sz="2400"/>
            </a:lvl1pPr>
          </a:lstStyle>
          <a:p>
            <a:endParaRPr lang="en-US"/>
          </a:p>
        </p:txBody>
      </p:sp>
      <p:sp>
        <p:nvSpPr>
          <p:cNvPr id="12" name="Picture Placeholder 4">
            <a:extLst>
              <a:ext uri="{FF2B5EF4-FFF2-40B4-BE49-F238E27FC236}">
                <a16:creationId xmlns:a16="http://schemas.microsoft.com/office/drawing/2014/main" id="{52867C39-5DD8-4187-BF7A-C852C13206D7}"/>
              </a:ext>
            </a:extLst>
          </p:cNvPr>
          <p:cNvSpPr>
            <a:spLocks noGrp="1"/>
          </p:cNvSpPr>
          <p:nvPr>
            <p:ph type="pic" sz="quarter" idx="19"/>
          </p:nvPr>
        </p:nvSpPr>
        <p:spPr>
          <a:xfrm>
            <a:off x="1137138" y="1736481"/>
            <a:ext cx="1622425" cy="1943100"/>
          </a:xfrm>
          <a:prstGeom prst="rect">
            <a:avLst/>
          </a:prstGeom>
          <a:effectLst>
            <a:outerShdw blurRad="63500" sx="102000" sy="102000" algn="ctr" rotWithShape="0">
              <a:prstClr val="black">
                <a:alpha val="20000"/>
              </a:prstClr>
            </a:outerShdw>
          </a:effectLst>
        </p:spPr>
        <p:txBody>
          <a:bodyPr/>
          <a:lstStyle>
            <a:lvl1pPr>
              <a:defRPr sz="2400"/>
            </a:lvl1pPr>
          </a:lstStyle>
          <a:p>
            <a:endParaRPr lang="en-US"/>
          </a:p>
        </p:txBody>
      </p:sp>
    </p:spTree>
    <p:custDataLst>
      <p:tags r:id="rId1"/>
    </p:custDataLst>
    <p:extLst>
      <p:ext uri="{BB962C8B-B14F-4D97-AF65-F5344CB8AC3E}">
        <p14:creationId xmlns:p14="http://schemas.microsoft.com/office/powerpoint/2010/main" val="4050722160"/>
      </p:ext>
    </p:extLst>
  </p:cSld>
  <p:clrMapOvr>
    <a:masterClrMapping/>
  </p:clrMapOvr>
  <p:extLst>
    <p:ext uri="{DCECCB84-F9BA-43D5-87BE-67443E8EF086}">
      <p15:sldGuideLst xmlns:p15="http://schemas.microsoft.com/office/powerpoint/2012/main">
        <p15:guide id="1" pos="1224" userDrawn="1">
          <p15:clr>
            <a:srgbClr val="FBAE40"/>
          </p15:clr>
        </p15:guide>
        <p15:guide id="2" orient="horz" pos="1704" userDrawn="1">
          <p15:clr>
            <a:srgbClr val="FBAE40"/>
          </p15:clr>
        </p15:guide>
        <p15:guide id="3" orient="horz" pos="31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_Normal">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gradFill flip="none" rotWithShape="1">
            <a:gsLst>
              <a:gs pos="0">
                <a:srgbClr val="FFDA3F"/>
              </a:gs>
              <a:gs pos="100000">
                <a:srgbClr val="FFD004"/>
              </a:gs>
            </a:gsLst>
            <a:lin ang="0" scaled="1"/>
            <a:tileRect/>
          </a:gradFill>
          <a:ln>
            <a:noFill/>
          </a:ln>
          <a:effectLst>
            <a:outerShdw dist="76200" dir="5400000" algn="tl" rotWithShape="0">
              <a:srgbClr val="084A9C"/>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609600" y="0"/>
            <a:ext cx="11353800" cy="1371600"/>
          </a:xfrm>
          <a:prstGeom prst="rect">
            <a:avLst/>
          </a:prstGeom>
        </p:spPr>
        <p:txBody>
          <a:bodyPr lIns="548640">
            <a:noAutofit/>
          </a:bodyPr>
          <a:lstStyle>
            <a:lvl1pPr algn="l">
              <a:defRPr sz="3200" b="0">
                <a:solidFill>
                  <a:schemeClr val="tx1">
                    <a:lumMod val="85000"/>
                    <a:lumOff val="15000"/>
                  </a:schemeClr>
                </a:solidFill>
              </a:defRPr>
            </a:lvl1pPr>
          </a:lstStyle>
          <a:p>
            <a:r>
              <a:rPr lang="en-US"/>
              <a:t>Click to edit Master title style</a:t>
            </a:r>
          </a:p>
        </p:txBody>
      </p:sp>
      <p:sp>
        <p:nvSpPr>
          <p:cNvPr id="6" name="Content Placeholder 5"/>
          <p:cNvSpPr>
            <a:spLocks noGrp="1"/>
          </p:cNvSpPr>
          <p:nvPr>
            <p:ph sz="quarter" idx="10" hasCustomPrompt="1"/>
          </p:nvPr>
        </p:nvSpPr>
        <p:spPr>
          <a:xfrm>
            <a:off x="1219200" y="1752600"/>
            <a:ext cx="10096500" cy="4114800"/>
          </a:xfrm>
          <a:prstGeom prst="rect">
            <a:avLst/>
          </a:prstGeom>
        </p:spPr>
        <p:txBody>
          <a:bodyPr lIns="0"/>
          <a:lstStyle>
            <a:lvl1pPr marL="514350" indent="-365760">
              <a:lnSpc>
                <a:spcPct val="100000"/>
              </a:lnSpc>
              <a:spcBef>
                <a:spcPts val="0"/>
              </a:spcBef>
              <a:spcAft>
                <a:spcPts val="1800"/>
              </a:spcAft>
              <a:buSzPct val="100000"/>
              <a:buFont typeface="+mj-lt"/>
              <a:buAutoNum type="alphaUcPeriod"/>
              <a:defRPr sz="2600">
                <a:solidFill>
                  <a:schemeClr val="tx1">
                    <a:lumMod val="85000"/>
                    <a:lumOff val="15000"/>
                  </a:schemeClr>
                </a:solidFill>
              </a:defRPr>
            </a:lvl1pPr>
            <a:lvl2pPr>
              <a:lnSpc>
                <a:spcPct val="100000"/>
              </a:lnSpc>
              <a:spcBef>
                <a:spcPts val="0"/>
              </a:spcBef>
              <a:spcAft>
                <a:spcPts val="1800"/>
              </a:spcAft>
              <a:defRPr sz="2600">
                <a:solidFill>
                  <a:schemeClr val="tx1">
                    <a:lumMod val="85000"/>
                    <a:lumOff val="15000"/>
                  </a:schemeClr>
                </a:solidFill>
              </a:defRPr>
            </a:lvl2pPr>
            <a:lvl3pPr>
              <a:lnSpc>
                <a:spcPct val="100000"/>
              </a:lnSpc>
              <a:spcBef>
                <a:spcPts val="0"/>
              </a:spcBef>
              <a:spcAft>
                <a:spcPts val="1800"/>
              </a:spcAft>
              <a:defRPr sz="2600">
                <a:solidFill>
                  <a:schemeClr val="tx1">
                    <a:lumMod val="85000"/>
                    <a:lumOff val="15000"/>
                  </a:schemeClr>
                </a:solidFill>
              </a:defRPr>
            </a:lvl3pPr>
            <a:lvl4pPr>
              <a:lnSpc>
                <a:spcPct val="100000"/>
              </a:lnSpc>
              <a:spcBef>
                <a:spcPts val="0"/>
              </a:spcBef>
              <a:spcAft>
                <a:spcPts val="1800"/>
              </a:spcAft>
              <a:defRPr sz="2600">
                <a:solidFill>
                  <a:schemeClr val="tx1">
                    <a:lumMod val="85000"/>
                    <a:lumOff val="15000"/>
                  </a:schemeClr>
                </a:solidFill>
              </a:defRPr>
            </a:lvl4pPr>
            <a:lvl5pPr>
              <a:lnSpc>
                <a:spcPct val="100000"/>
              </a:lnSpc>
              <a:spcBef>
                <a:spcPts val="0"/>
              </a:spcBef>
              <a:spcAft>
                <a:spcPts val="1800"/>
              </a:spcAft>
              <a:defRPr sz="2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BD7805F-9760-4E86-9D96-0E20A5A17A25}"/>
              </a:ext>
            </a:extLst>
          </p:cNvPr>
          <p:cNvSpPr/>
          <p:nvPr userDrawn="1"/>
        </p:nvSpPr>
        <p:spPr>
          <a:xfrm>
            <a:off x="10134600" y="2819400"/>
            <a:ext cx="1371600" cy="26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FD0D9ECA-25C0-47B2-A77D-3FEC4ECB9CB6}"/>
              </a:ext>
            </a:extLst>
          </p:cNvPr>
          <p:cNvSpPr/>
          <p:nvPr userDrawn="1"/>
        </p:nvSpPr>
        <p:spPr>
          <a:xfrm>
            <a:off x="0" y="255815"/>
            <a:ext cx="876300" cy="849085"/>
          </a:xfrm>
          <a:prstGeom prst="homePlate">
            <a:avLst/>
          </a:prstGeom>
          <a:solidFill>
            <a:schemeClr val="tx1">
              <a:lumMod val="85000"/>
              <a:lumOff val="1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10CA0E2-693D-4E2D-88AA-88EF0A2FF298}"/>
              </a:ext>
            </a:extLst>
          </p:cNvPr>
          <p:cNvSpPr txBox="1">
            <a:spLocks/>
          </p:cNvSpPr>
          <p:nvPr userDrawn="1"/>
        </p:nvSpPr>
        <p:spPr>
          <a:xfrm>
            <a:off x="-1" y="395603"/>
            <a:ext cx="533400" cy="647700"/>
          </a:xfrm>
          <a:prstGeom prst="rect">
            <a:avLst/>
          </a:prstGeom>
        </p:spPr>
        <p:txBody>
          <a:bodyPr/>
          <a:lst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Font typeface="Courier New" panose="02070309020205020404" pitchFamily="49" charset="0"/>
              <a:buChar char="o"/>
              <a:defRPr sz="22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bg1"/>
                </a:solidFill>
                <a:effectLst>
                  <a:outerShdw blurRad="38100" dist="38100" dir="2700000" algn="tl">
                    <a:srgbClr val="000000">
                      <a:alpha val="43137"/>
                    </a:srgbClr>
                  </a:outerShdw>
                </a:effectLst>
              </a:rPr>
              <a:t>Q</a:t>
            </a:r>
          </a:p>
        </p:txBody>
      </p:sp>
      <p:sp>
        <p:nvSpPr>
          <p:cNvPr id="8" name="Text Placeholder 7">
            <a:extLst>
              <a:ext uri="{FF2B5EF4-FFF2-40B4-BE49-F238E27FC236}">
                <a16:creationId xmlns:a16="http://schemas.microsoft.com/office/drawing/2014/main" id="{D87BB87D-88F4-4087-824A-41860072735C}"/>
              </a:ext>
            </a:extLst>
          </p:cNvPr>
          <p:cNvSpPr>
            <a:spLocks noGrp="1"/>
          </p:cNvSpPr>
          <p:nvPr>
            <p:ph type="body" sz="quarter" idx="11"/>
          </p:nvPr>
        </p:nvSpPr>
        <p:spPr>
          <a:xfrm>
            <a:off x="298489" y="497997"/>
            <a:ext cx="590418" cy="442912"/>
          </a:xfrm>
          <a:prstGeom prst="rect">
            <a:avLst/>
          </a:prstGeom>
        </p:spPr>
        <p:txBody>
          <a:bodyPr wrap="none"/>
          <a:lstStyle>
            <a:lvl1pPr marL="0" indent="0">
              <a:buNone/>
              <a:defRPr sz="1600">
                <a:solidFill>
                  <a:schemeClr val="bg1"/>
                </a:solidFill>
                <a:effectLst>
                  <a:outerShdw blurRad="38100" dist="38100" dir="2700000" algn="tl">
                    <a:srgbClr val="000000">
                      <a:alpha val="43137"/>
                    </a:srgbClr>
                  </a:outerShdw>
                </a:effectLst>
              </a:defRPr>
            </a:lvl1pPr>
            <a:lvl2pPr marL="457200" indent="0">
              <a:buNone/>
              <a:defRPr sz="1800">
                <a:solidFill>
                  <a:schemeClr val="bg1"/>
                </a:solidFill>
                <a:effectLst>
                  <a:outerShdw blurRad="38100" dist="38100" dir="2700000" algn="tl">
                    <a:srgbClr val="000000">
                      <a:alpha val="43137"/>
                    </a:srgbClr>
                  </a:outerShdw>
                </a:effectLst>
              </a:defRPr>
            </a:lvl2pPr>
            <a:lvl3pPr marL="914400" indent="0">
              <a:buNone/>
              <a:defRPr sz="1800">
                <a:solidFill>
                  <a:schemeClr val="bg1"/>
                </a:solidFill>
                <a:effectLst>
                  <a:outerShdw blurRad="38100" dist="38100" dir="2700000" algn="tl">
                    <a:srgbClr val="000000">
                      <a:alpha val="43137"/>
                    </a:srgbClr>
                  </a:outerShdw>
                </a:effectLst>
              </a:defRPr>
            </a:lvl3pPr>
            <a:lvl4pPr marL="1371600" indent="0">
              <a:buNone/>
              <a:defRPr sz="1800">
                <a:solidFill>
                  <a:schemeClr val="bg1"/>
                </a:solidFill>
                <a:effectLst>
                  <a:outerShdw blurRad="38100" dist="38100" dir="2700000" algn="tl">
                    <a:srgbClr val="000000">
                      <a:alpha val="43137"/>
                    </a:srgbClr>
                  </a:outerShdw>
                </a:effectLst>
              </a:defRPr>
            </a:lvl4pPr>
            <a:lvl5pPr marL="1828800" indent="0">
              <a:buNone/>
              <a:defRPr sz="1800">
                <a:solidFill>
                  <a:schemeClr val="bg1"/>
                </a:solidFill>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90863676"/>
      </p:ext>
    </p:extLst>
  </p:cSld>
  <p:clrMapOvr>
    <a:masterClrMapping/>
  </p:clrMapOvr>
  <p:extLst>
    <p:ext uri="{DCECCB84-F9BA-43D5-87BE-67443E8EF086}">
      <p15:sldGuideLst xmlns:p15="http://schemas.microsoft.com/office/powerpoint/2012/main">
        <p15:guide id="1" pos="768">
          <p15:clr>
            <a:srgbClr val="FBAE40"/>
          </p15:clr>
        </p15:guide>
        <p15:guide id="2" pos="384" userDrawn="1">
          <p15:clr>
            <a:srgbClr val="FBAE40"/>
          </p15:clr>
        </p15:guide>
        <p15:guide id="3" orient="horz" pos="11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_Normal_Expanded">
    <p:spTree>
      <p:nvGrpSpPr>
        <p:cNvPr id="1" name=""/>
        <p:cNvGrpSpPr/>
        <p:nvPr/>
      </p:nvGrpSpPr>
      <p:grpSpPr>
        <a:xfrm>
          <a:off x="0" y="0"/>
          <a:ext cx="0" cy="0"/>
          <a:chOff x="0" y="0"/>
          <a:chExt cx="0" cy="0"/>
        </a:xfrm>
      </p:grpSpPr>
      <p:sp>
        <p:nvSpPr>
          <p:cNvPr id="3" name="Title 7"/>
          <p:cNvSpPr txBox="1">
            <a:spLocks/>
          </p:cNvSpPr>
          <p:nvPr userDrawn="1"/>
        </p:nvSpPr>
        <p:spPr>
          <a:xfrm>
            <a:off x="0" y="-1"/>
            <a:ext cx="12192000" cy="1792491"/>
          </a:xfrm>
          <a:prstGeom prst="rect">
            <a:avLst/>
          </a:prstGeom>
          <a:gradFill flip="none" rotWithShape="1">
            <a:gsLst>
              <a:gs pos="0">
                <a:srgbClr val="FFDA3F"/>
              </a:gs>
              <a:gs pos="100000">
                <a:srgbClr val="FFD004"/>
              </a:gs>
            </a:gsLst>
            <a:lin ang="0" scaled="1"/>
            <a:tileRect/>
          </a:gradFill>
          <a:ln>
            <a:noFill/>
          </a:ln>
          <a:effectLst>
            <a:outerShdw dist="76200" dir="5400000" algn="tl" rotWithShape="0">
              <a:srgbClr val="084A9C"/>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609600" y="0"/>
            <a:ext cx="11353800" cy="1792490"/>
          </a:xfrm>
          <a:prstGeom prst="rect">
            <a:avLst/>
          </a:prstGeom>
        </p:spPr>
        <p:txBody>
          <a:bodyPr lIns="548640">
            <a:noAutofit/>
          </a:bodyPr>
          <a:lstStyle>
            <a:lvl1pPr algn="l">
              <a:defRPr sz="3000" b="0">
                <a:solidFill>
                  <a:schemeClr val="tx1">
                    <a:lumMod val="85000"/>
                    <a:lumOff val="15000"/>
                  </a:schemeClr>
                </a:solidFill>
              </a:defRPr>
            </a:lvl1pPr>
          </a:lstStyle>
          <a:p>
            <a:r>
              <a:rPr lang="en-US"/>
              <a:t>Click to edit Master title style</a:t>
            </a:r>
          </a:p>
        </p:txBody>
      </p:sp>
      <p:sp>
        <p:nvSpPr>
          <p:cNvPr id="6" name="Content Placeholder 5"/>
          <p:cNvSpPr>
            <a:spLocks noGrp="1"/>
          </p:cNvSpPr>
          <p:nvPr>
            <p:ph sz="quarter" idx="10" hasCustomPrompt="1"/>
          </p:nvPr>
        </p:nvSpPr>
        <p:spPr>
          <a:xfrm>
            <a:off x="1219200" y="2171700"/>
            <a:ext cx="9753600" cy="3977054"/>
          </a:xfrm>
          <a:prstGeom prst="rect">
            <a:avLst/>
          </a:prstGeom>
        </p:spPr>
        <p:txBody>
          <a:bodyPr lIns="0"/>
          <a:lstStyle>
            <a:lvl1pPr marL="514350" indent="-365760">
              <a:lnSpc>
                <a:spcPct val="100000"/>
              </a:lnSpc>
              <a:spcBef>
                <a:spcPts val="0"/>
              </a:spcBef>
              <a:spcAft>
                <a:spcPts val="1800"/>
              </a:spcAft>
              <a:buSzPct val="100000"/>
              <a:buFont typeface="+mj-lt"/>
              <a:buAutoNum type="alphaUcPeriod"/>
              <a:defRPr sz="2400">
                <a:solidFill>
                  <a:schemeClr val="tx1">
                    <a:lumMod val="85000"/>
                    <a:lumOff val="15000"/>
                  </a:schemeClr>
                </a:solidFill>
              </a:defRPr>
            </a:lvl1pPr>
            <a:lvl2pPr>
              <a:lnSpc>
                <a:spcPct val="100000"/>
              </a:lnSpc>
              <a:spcBef>
                <a:spcPts val="0"/>
              </a:spcBef>
              <a:spcAft>
                <a:spcPts val="1800"/>
              </a:spcAft>
              <a:defRPr sz="2400">
                <a:solidFill>
                  <a:schemeClr val="tx1">
                    <a:lumMod val="85000"/>
                    <a:lumOff val="15000"/>
                  </a:schemeClr>
                </a:solidFill>
              </a:defRPr>
            </a:lvl2pPr>
            <a:lvl3pPr>
              <a:lnSpc>
                <a:spcPct val="100000"/>
              </a:lnSpc>
              <a:spcBef>
                <a:spcPts val="0"/>
              </a:spcBef>
              <a:spcAft>
                <a:spcPts val="1800"/>
              </a:spcAft>
              <a:defRPr sz="2400">
                <a:solidFill>
                  <a:schemeClr val="tx1">
                    <a:lumMod val="85000"/>
                    <a:lumOff val="15000"/>
                  </a:schemeClr>
                </a:solidFill>
              </a:defRPr>
            </a:lvl3pPr>
            <a:lvl4pPr>
              <a:lnSpc>
                <a:spcPct val="100000"/>
              </a:lnSpc>
              <a:spcBef>
                <a:spcPts val="0"/>
              </a:spcBef>
              <a:spcAft>
                <a:spcPts val="1800"/>
              </a:spcAft>
              <a:defRPr sz="2400">
                <a:solidFill>
                  <a:schemeClr val="tx1">
                    <a:lumMod val="85000"/>
                    <a:lumOff val="15000"/>
                  </a:schemeClr>
                </a:solidFill>
              </a:defRPr>
            </a:lvl4pPr>
            <a:lvl5pPr>
              <a:lnSpc>
                <a:spcPct val="100000"/>
              </a:lnSpc>
              <a:spcBef>
                <a:spcPts val="0"/>
              </a:spcBef>
              <a:spcAft>
                <a:spcPts val="18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BD7805F-9760-4E86-9D96-0E20A5A17A25}"/>
              </a:ext>
            </a:extLst>
          </p:cNvPr>
          <p:cNvSpPr/>
          <p:nvPr userDrawn="1"/>
        </p:nvSpPr>
        <p:spPr>
          <a:xfrm>
            <a:off x="10134600" y="2819400"/>
            <a:ext cx="1371600" cy="26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10">
            <a:extLst>
              <a:ext uri="{FF2B5EF4-FFF2-40B4-BE49-F238E27FC236}">
                <a16:creationId xmlns:a16="http://schemas.microsoft.com/office/drawing/2014/main" id="{94AAB3BF-8382-4724-BB1D-A0753D263126}"/>
              </a:ext>
            </a:extLst>
          </p:cNvPr>
          <p:cNvSpPr/>
          <p:nvPr userDrawn="1"/>
        </p:nvSpPr>
        <p:spPr>
          <a:xfrm>
            <a:off x="0" y="255815"/>
            <a:ext cx="876300" cy="849085"/>
          </a:xfrm>
          <a:prstGeom prst="homePlate">
            <a:avLst/>
          </a:prstGeom>
          <a:solidFill>
            <a:schemeClr val="tx1">
              <a:lumMod val="85000"/>
              <a:lumOff val="1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618A3808-FC71-475B-AF43-92DBF58DA384}"/>
              </a:ext>
            </a:extLst>
          </p:cNvPr>
          <p:cNvSpPr txBox="1">
            <a:spLocks/>
          </p:cNvSpPr>
          <p:nvPr userDrawn="1"/>
        </p:nvSpPr>
        <p:spPr>
          <a:xfrm>
            <a:off x="-1" y="395603"/>
            <a:ext cx="533400" cy="647700"/>
          </a:xfrm>
          <a:prstGeom prst="rect">
            <a:avLst/>
          </a:prstGeom>
        </p:spPr>
        <p:txBody>
          <a:bodyPr/>
          <a:lst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Font typeface="Courier New" panose="02070309020205020404" pitchFamily="49" charset="0"/>
              <a:buChar char="o"/>
              <a:defRPr sz="22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bg1"/>
                </a:solidFill>
                <a:effectLst>
                  <a:outerShdw blurRad="38100" dist="38100" dir="2700000" algn="tl">
                    <a:srgbClr val="000000">
                      <a:alpha val="43137"/>
                    </a:srgbClr>
                  </a:outerShdw>
                </a:effectLst>
              </a:rPr>
              <a:t>Q</a:t>
            </a:r>
          </a:p>
        </p:txBody>
      </p:sp>
      <p:sp>
        <p:nvSpPr>
          <p:cNvPr id="14" name="Text Placeholder 7">
            <a:extLst>
              <a:ext uri="{FF2B5EF4-FFF2-40B4-BE49-F238E27FC236}">
                <a16:creationId xmlns:a16="http://schemas.microsoft.com/office/drawing/2014/main" id="{62806BE8-F5B5-4ED6-BDED-7C1FBFD411BE}"/>
              </a:ext>
            </a:extLst>
          </p:cNvPr>
          <p:cNvSpPr>
            <a:spLocks noGrp="1"/>
          </p:cNvSpPr>
          <p:nvPr>
            <p:ph type="body" sz="quarter" idx="11"/>
          </p:nvPr>
        </p:nvSpPr>
        <p:spPr>
          <a:xfrm>
            <a:off x="298489" y="497997"/>
            <a:ext cx="590418" cy="442912"/>
          </a:xfrm>
          <a:prstGeom prst="rect">
            <a:avLst/>
          </a:prstGeom>
        </p:spPr>
        <p:txBody>
          <a:bodyPr wrap="none"/>
          <a:lstStyle>
            <a:lvl1pPr marL="0" indent="0">
              <a:buNone/>
              <a:defRPr sz="1600">
                <a:solidFill>
                  <a:schemeClr val="bg1"/>
                </a:solidFill>
                <a:effectLst>
                  <a:outerShdw blurRad="38100" dist="38100" dir="2700000" algn="tl">
                    <a:srgbClr val="000000">
                      <a:alpha val="43137"/>
                    </a:srgbClr>
                  </a:outerShdw>
                </a:effectLst>
              </a:defRPr>
            </a:lvl1pPr>
            <a:lvl2pPr marL="457200" indent="0">
              <a:buNone/>
              <a:defRPr sz="1800">
                <a:solidFill>
                  <a:schemeClr val="bg1"/>
                </a:solidFill>
                <a:effectLst>
                  <a:outerShdw blurRad="38100" dist="38100" dir="2700000" algn="tl">
                    <a:srgbClr val="000000">
                      <a:alpha val="43137"/>
                    </a:srgbClr>
                  </a:outerShdw>
                </a:effectLst>
              </a:defRPr>
            </a:lvl2pPr>
            <a:lvl3pPr marL="914400" indent="0">
              <a:buNone/>
              <a:defRPr sz="1800">
                <a:solidFill>
                  <a:schemeClr val="bg1"/>
                </a:solidFill>
                <a:effectLst>
                  <a:outerShdw blurRad="38100" dist="38100" dir="2700000" algn="tl">
                    <a:srgbClr val="000000">
                      <a:alpha val="43137"/>
                    </a:srgbClr>
                  </a:outerShdw>
                </a:effectLst>
              </a:defRPr>
            </a:lvl3pPr>
            <a:lvl4pPr marL="1371600" indent="0">
              <a:buNone/>
              <a:defRPr sz="1800">
                <a:solidFill>
                  <a:schemeClr val="bg1"/>
                </a:solidFill>
                <a:effectLst>
                  <a:outerShdw blurRad="38100" dist="38100" dir="2700000" algn="tl">
                    <a:srgbClr val="000000">
                      <a:alpha val="43137"/>
                    </a:srgbClr>
                  </a:outerShdw>
                </a:effectLst>
              </a:defRPr>
            </a:lvl4pPr>
            <a:lvl5pPr marL="1828800" indent="0">
              <a:buNone/>
              <a:defRPr sz="1800">
                <a:solidFill>
                  <a:schemeClr val="bg1"/>
                </a:solidFill>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94896398"/>
      </p:ext>
    </p:extLst>
  </p:cSld>
  <p:clrMapOvr>
    <a:masterClrMapping/>
  </p:clrMapOvr>
  <p:extLst>
    <p:ext uri="{DCECCB84-F9BA-43D5-87BE-67443E8EF086}">
      <p15:sldGuideLst xmlns:p15="http://schemas.microsoft.com/office/powerpoint/2012/main">
        <p15:guide id="1" pos="768">
          <p15:clr>
            <a:srgbClr val="FBAE40"/>
          </p15:clr>
        </p15:guide>
        <p15:guide id="2" pos="384" userDrawn="1">
          <p15:clr>
            <a:srgbClr val="FBAE40"/>
          </p15:clr>
        </p15:guide>
        <p15:guide id="3" orient="horz" pos="13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Question_Normal">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gradFill flip="none" rotWithShape="1">
            <a:gsLst>
              <a:gs pos="0">
                <a:srgbClr val="FFDA3F"/>
              </a:gs>
              <a:gs pos="100000">
                <a:srgbClr val="FFD004"/>
              </a:gs>
            </a:gsLst>
            <a:lin ang="0" scaled="1"/>
            <a:tileRect/>
          </a:gradFill>
          <a:ln>
            <a:noFill/>
          </a:ln>
          <a:effectLst>
            <a:outerShdw dist="76200" dir="5400000" algn="tl" rotWithShape="0">
              <a:srgbClr val="084A9C"/>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609600" y="0"/>
            <a:ext cx="11353800" cy="1371600"/>
          </a:xfrm>
          <a:prstGeom prst="rect">
            <a:avLst/>
          </a:prstGeom>
        </p:spPr>
        <p:txBody>
          <a:bodyPr lIns="548640">
            <a:noAutofit/>
          </a:bodyPr>
          <a:lstStyle>
            <a:lvl1pPr algn="l">
              <a:defRPr sz="3200" b="0">
                <a:solidFill>
                  <a:schemeClr val="tx1">
                    <a:lumMod val="85000"/>
                    <a:lumOff val="15000"/>
                  </a:schemeClr>
                </a:solidFill>
              </a:defRPr>
            </a:lvl1pPr>
          </a:lstStyle>
          <a:p>
            <a:r>
              <a:rPr lang="en-US"/>
              <a:t>Click to edit Master title style</a:t>
            </a:r>
          </a:p>
        </p:txBody>
      </p:sp>
      <p:sp>
        <p:nvSpPr>
          <p:cNvPr id="6" name="Content Placeholder 5"/>
          <p:cNvSpPr>
            <a:spLocks noGrp="1"/>
          </p:cNvSpPr>
          <p:nvPr>
            <p:ph sz="quarter" idx="10" hasCustomPrompt="1"/>
          </p:nvPr>
        </p:nvSpPr>
        <p:spPr>
          <a:xfrm>
            <a:off x="1219200" y="1752600"/>
            <a:ext cx="7260152" cy="4114800"/>
          </a:xfrm>
          <a:prstGeom prst="rect">
            <a:avLst/>
          </a:prstGeom>
        </p:spPr>
        <p:txBody>
          <a:bodyPr lIns="0"/>
          <a:lstStyle>
            <a:lvl1pPr marL="514350" indent="-365760">
              <a:lnSpc>
                <a:spcPct val="100000"/>
              </a:lnSpc>
              <a:spcBef>
                <a:spcPts val="0"/>
              </a:spcBef>
              <a:spcAft>
                <a:spcPts val="1800"/>
              </a:spcAft>
              <a:buSzPct val="100000"/>
              <a:buFont typeface="+mj-lt"/>
              <a:buAutoNum type="alphaUcPeriod"/>
              <a:defRPr sz="2600">
                <a:solidFill>
                  <a:schemeClr val="tx1">
                    <a:lumMod val="85000"/>
                    <a:lumOff val="15000"/>
                  </a:schemeClr>
                </a:solidFill>
              </a:defRPr>
            </a:lvl1pPr>
            <a:lvl2pPr>
              <a:lnSpc>
                <a:spcPct val="100000"/>
              </a:lnSpc>
              <a:spcBef>
                <a:spcPts val="0"/>
              </a:spcBef>
              <a:spcAft>
                <a:spcPts val="1800"/>
              </a:spcAft>
              <a:defRPr sz="2600">
                <a:solidFill>
                  <a:schemeClr val="tx1">
                    <a:lumMod val="85000"/>
                    <a:lumOff val="15000"/>
                  </a:schemeClr>
                </a:solidFill>
              </a:defRPr>
            </a:lvl2pPr>
            <a:lvl3pPr>
              <a:lnSpc>
                <a:spcPct val="100000"/>
              </a:lnSpc>
              <a:spcBef>
                <a:spcPts val="0"/>
              </a:spcBef>
              <a:spcAft>
                <a:spcPts val="1800"/>
              </a:spcAft>
              <a:defRPr sz="2600">
                <a:solidFill>
                  <a:schemeClr val="tx1">
                    <a:lumMod val="85000"/>
                    <a:lumOff val="15000"/>
                  </a:schemeClr>
                </a:solidFill>
              </a:defRPr>
            </a:lvl3pPr>
            <a:lvl4pPr>
              <a:lnSpc>
                <a:spcPct val="100000"/>
              </a:lnSpc>
              <a:spcBef>
                <a:spcPts val="0"/>
              </a:spcBef>
              <a:spcAft>
                <a:spcPts val="1800"/>
              </a:spcAft>
              <a:defRPr sz="2600">
                <a:solidFill>
                  <a:schemeClr val="tx1">
                    <a:lumMod val="85000"/>
                    <a:lumOff val="15000"/>
                  </a:schemeClr>
                </a:solidFill>
              </a:defRPr>
            </a:lvl4pPr>
            <a:lvl5pPr>
              <a:lnSpc>
                <a:spcPct val="100000"/>
              </a:lnSpc>
              <a:spcBef>
                <a:spcPts val="0"/>
              </a:spcBef>
              <a:spcAft>
                <a:spcPts val="1800"/>
              </a:spcAft>
              <a:defRPr sz="26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BD7805F-9760-4E86-9D96-0E20A5A17A25}"/>
              </a:ext>
            </a:extLst>
          </p:cNvPr>
          <p:cNvSpPr/>
          <p:nvPr userDrawn="1"/>
        </p:nvSpPr>
        <p:spPr>
          <a:xfrm>
            <a:off x="10134600" y="2819400"/>
            <a:ext cx="1371600" cy="26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Pentagon 12">
            <a:extLst>
              <a:ext uri="{FF2B5EF4-FFF2-40B4-BE49-F238E27FC236}">
                <a16:creationId xmlns:a16="http://schemas.microsoft.com/office/drawing/2014/main" id="{FD0D9ECA-25C0-47B2-A77D-3FEC4ECB9CB6}"/>
              </a:ext>
            </a:extLst>
          </p:cNvPr>
          <p:cNvSpPr/>
          <p:nvPr userDrawn="1"/>
        </p:nvSpPr>
        <p:spPr>
          <a:xfrm>
            <a:off x="0" y="255815"/>
            <a:ext cx="876300" cy="849085"/>
          </a:xfrm>
          <a:prstGeom prst="homePlate">
            <a:avLst/>
          </a:prstGeom>
          <a:solidFill>
            <a:schemeClr val="tx1">
              <a:lumMod val="85000"/>
              <a:lumOff val="1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210CA0E2-693D-4E2D-88AA-88EF0A2FF298}"/>
              </a:ext>
            </a:extLst>
          </p:cNvPr>
          <p:cNvSpPr txBox="1">
            <a:spLocks/>
          </p:cNvSpPr>
          <p:nvPr userDrawn="1"/>
        </p:nvSpPr>
        <p:spPr>
          <a:xfrm>
            <a:off x="-1" y="395603"/>
            <a:ext cx="533400" cy="647700"/>
          </a:xfrm>
          <a:prstGeom prst="rect">
            <a:avLst/>
          </a:prstGeom>
        </p:spPr>
        <p:txBody>
          <a:bodyPr/>
          <a:lst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Font typeface="Courier New" panose="02070309020205020404" pitchFamily="49" charset="0"/>
              <a:buChar char="o"/>
              <a:defRPr sz="22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bg1"/>
                </a:solidFill>
                <a:effectLst>
                  <a:outerShdw blurRad="38100" dist="38100" dir="2700000" algn="tl">
                    <a:srgbClr val="000000">
                      <a:alpha val="43137"/>
                    </a:srgbClr>
                  </a:outerShdw>
                </a:effectLst>
              </a:rPr>
              <a:t>Q</a:t>
            </a:r>
          </a:p>
        </p:txBody>
      </p:sp>
      <p:sp>
        <p:nvSpPr>
          <p:cNvPr id="8" name="Text Placeholder 7">
            <a:extLst>
              <a:ext uri="{FF2B5EF4-FFF2-40B4-BE49-F238E27FC236}">
                <a16:creationId xmlns:a16="http://schemas.microsoft.com/office/drawing/2014/main" id="{D87BB87D-88F4-4087-824A-41860072735C}"/>
              </a:ext>
            </a:extLst>
          </p:cNvPr>
          <p:cNvSpPr>
            <a:spLocks noGrp="1"/>
          </p:cNvSpPr>
          <p:nvPr>
            <p:ph type="body" sz="quarter" idx="11"/>
          </p:nvPr>
        </p:nvSpPr>
        <p:spPr>
          <a:xfrm>
            <a:off x="298489" y="497997"/>
            <a:ext cx="590418" cy="442912"/>
          </a:xfrm>
          <a:prstGeom prst="rect">
            <a:avLst/>
          </a:prstGeom>
        </p:spPr>
        <p:txBody>
          <a:bodyPr wrap="none"/>
          <a:lstStyle>
            <a:lvl1pPr marL="0" indent="0">
              <a:buNone/>
              <a:defRPr sz="1600">
                <a:solidFill>
                  <a:schemeClr val="bg1"/>
                </a:solidFill>
                <a:effectLst>
                  <a:outerShdw blurRad="38100" dist="38100" dir="2700000" algn="tl">
                    <a:srgbClr val="000000">
                      <a:alpha val="43137"/>
                    </a:srgbClr>
                  </a:outerShdw>
                </a:effectLst>
              </a:defRPr>
            </a:lvl1pPr>
            <a:lvl2pPr marL="457200" indent="0">
              <a:buNone/>
              <a:defRPr sz="1800">
                <a:solidFill>
                  <a:schemeClr val="bg1"/>
                </a:solidFill>
                <a:effectLst>
                  <a:outerShdw blurRad="38100" dist="38100" dir="2700000" algn="tl">
                    <a:srgbClr val="000000">
                      <a:alpha val="43137"/>
                    </a:srgbClr>
                  </a:outerShdw>
                </a:effectLst>
              </a:defRPr>
            </a:lvl2pPr>
            <a:lvl3pPr marL="914400" indent="0">
              <a:buNone/>
              <a:defRPr sz="1800">
                <a:solidFill>
                  <a:schemeClr val="bg1"/>
                </a:solidFill>
                <a:effectLst>
                  <a:outerShdw blurRad="38100" dist="38100" dir="2700000" algn="tl">
                    <a:srgbClr val="000000">
                      <a:alpha val="43137"/>
                    </a:srgbClr>
                  </a:outerShdw>
                </a:effectLst>
              </a:defRPr>
            </a:lvl3pPr>
            <a:lvl4pPr marL="1371600" indent="0">
              <a:buNone/>
              <a:defRPr sz="1800">
                <a:solidFill>
                  <a:schemeClr val="bg1"/>
                </a:solidFill>
                <a:effectLst>
                  <a:outerShdw blurRad="38100" dist="38100" dir="2700000" algn="tl">
                    <a:srgbClr val="000000">
                      <a:alpha val="43137"/>
                    </a:srgbClr>
                  </a:outerShdw>
                </a:effectLst>
              </a:defRPr>
            </a:lvl4pPr>
            <a:lvl5pPr marL="1828800" indent="0">
              <a:buNone/>
              <a:defRPr sz="1800">
                <a:solidFill>
                  <a:schemeClr val="bg1"/>
                </a:solidFill>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8DE5CDC0-9579-499F-B969-182A22628559}"/>
              </a:ext>
            </a:extLst>
          </p:cNvPr>
          <p:cNvGrpSpPr/>
          <p:nvPr userDrawn="1"/>
        </p:nvGrpSpPr>
        <p:grpSpPr>
          <a:xfrm>
            <a:off x="8479352" y="1596076"/>
            <a:ext cx="3678528" cy="4114801"/>
            <a:chOff x="8479352" y="1596076"/>
            <a:chExt cx="3678528" cy="4114801"/>
          </a:xfrm>
        </p:grpSpPr>
        <p:pic>
          <p:nvPicPr>
            <p:cNvPr id="12" name="Picture 11">
              <a:extLst>
                <a:ext uri="{FF2B5EF4-FFF2-40B4-BE49-F238E27FC236}">
                  <a16:creationId xmlns:a16="http://schemas.microsoft.com/office/drawing/2014/main" id="{EDE85874-6B26-4D12-90AD-F070F0193A1E}"/>
                </a:ext>
              </a:extLst>
            </p:cNvPr>
            <p:cNvPicPr/>
            <p:nvPr userDrawn="1"/>
          </p:nvPicPr>
          <p:blipFill rotWithShape="1">
            <a:blip r:embed="rId3"/>
            <a:srcRect b="1579"/>
            <a:stretch/>
          </p:blipFill>
          <p:spPr bwMode="auto">
            <a:xfrm>
              <a:off x="9809711" y="1596076"/>
              <a:ext cx="2348169" cy="4114801"/>
            </a:xfrm>
            <a:prstGeom prst="rect">
              <a:avLst/>
            </a:prstGeom>
            <a:noFill/>
          </p:spPr>
        </p:pic>
        <p:pic>
          <p:nvPicPr>
            <p:cNvPr id="14" name="Picture 13">
              <a:extLst>
                <a:ext uri="{FF2B5EF4-FFF2-40B4-BE49-F238E27FC236}">
                  <a16:creationId xmlns:a16="http://schemas.microsoft.com/office/drawing/2014/main" id="{3F6329B3-AD58-4925-841C-4EDCEA56132B}"/>
                </a:ext>
              </a:extLst>
            </p:cNvPr>
            <p:cNvPicPr>
              <a:picLocks noChangeAspect="1"/>
            </p:cNvPicPr>
            <p:nvPr userDrawn="1"/>
          </p:nvPicPr>
          <p:blipFill>
            <a:blip r:embed="rId4"/>
            <a:stretch>
              <a:fillRect/>
            </a:stretch>
          </p:blipFill>
          <p:spPr>
            <a:xfrm>
              <a:off x="8479352" y="2523414"/>
              <a:ext cx="2738520" cy="2774476"/>
            </a:xfrm>
            <a:prstGeom prst="rect">
              <a:avLst/>
            </a:prstGeom>
          </p:spPr>
        </p:pic>
        <p:pic>
          <p:nvPicPr>
            <p:cNvPr id="16" name="Picture 15">
              <a:extLst>
                <a:ext uri="{FF2B5EF4-FFF2-40B4-BE49-F238E27FC236}">
                  <a16:creationId xmlns:a16="http://schemas.microsoft.com/office/drawing/2014/main" id="{B5BC065F-F53E-4EA0-8EA3-38C3CB5A6F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74377" y="2146470"/>
              <a:ext cx="765779" cy="431978"/>
            </a:xfrm>
            <a:prstGeom prst="rect">
              <a:avLst/>
            </a:prstGeom>
          </p:spPr>
        </p:pic>
      </p:grpSp>
    </p:spTree>
    <p:custDataLst>
      <p:tags r:id="rId1"/>
    </p:custDataLst>
    <p:extLst>
      <p:ext uri="{BB962C8B-B14F-4D97-AF65-F5344CB8AC3E}">
        <p14:creationId xmlns:p14="http://schemas.microsoft.com/office/powerpoint/2010/main" val="1955663511"/>
      </p:ext>
    </p:extLst>
  </p:cSld>
  <p:clrMapOvr>
    <a:masterClrMapping/>
  </p:clrMapOvr>
  <p:extLst>
    <p:ext uri="{DCECCB84-F9BA-43D5-87BE-67443E8EF086}">
      <p15:sldGuideLst xmlns:p15="http://schemas.microsoft.com/office/powerpoint/2012/main">
        <p15:guide id="1" pos="768">
          <p15:clr>
            <a:srgbClr val="FBAE40"/>
          </p15:clr>
        </p15:guide>
        <p15:guide id="2" pos="384">
          <p15:clr>
            <a:srgbClr val="FBAE40"/>
          </p15:clr>
        </p15:guide>
        <p15:guide id="3" orient="horz" pos="11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estion_Normal_Expanded">
    <p:spTree>
      <p:nvGrpSpPr>
        <p:cNvPr id="1" name=""/>
        <p:cNvGrpSpPr/>
        <p:nvPr/>
      </p:nvGrpSpPr>
      <p:grpSpPr>
        <a:xfrm>
          <a:off x="0" y="0"/>
          <a:ext cx="0" cy="0"/>
          <a:chOff x="0" y="0"/>
          <a:chExt cx="0" cy="0"/>
        </a:xfrm>
      </p:grpSpPr>
      <p:sp>
        <p:nvSpPr>
          <p:cNvPr id="3" name="Title 7"/>
          <p:cNvSpPr txBox="1">
            <a:spLocks/>
          </p:cNvSpPr>
          <p:nvPr userDrawn="1"/>
        </p:nvSpPr>
        <p:spPr>
          <a:xfrm>
            <a:off x="0" y="-1"/>
            <a:ext cx="12192000" cy="1792491"/>
          </a:xfrm>
          <a:prstGeom prst="rect">
            <a:avLst/>
          </a:prstGeom>
          <a:gradFill flip="none" rotWithShape="1">
            <a:gsLst>
              <a:gs pos="0">
                <a:srgbClr val="FFDA3F"/>
              </a:gs>
              <a:gs pos="100000">
                <a:srgbClr val="FFD004"/>
              </a:gs>
            </a:gsLst>
            <a:lin ang="0" scaled="1"/>
            <a:tileRect/>
          </a:gradFill>
          <a:ln>
            <a:noFill/>
          </a:ln>
          <a:effectLst>
            <a:outerShdw dist="76200" dir="5400000" algn="tl" rotWithShape="0">
              <a:srgbClr val="084A9C"/>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609600" y="0"/>
            <a:ext cx="11353800" cy="1792490"/>
          </a:xfrm>
          <a:prstGeom prst="rect">
            <a:avLst/>
          </a:prstGeom>
        </p:spPr>
        <p:txBody>
          <a:bodyPr lIns="548640">
            <a:noAutofit/>
          </a:bodyPr>
          <a:lstStyle>
            <a:lvl1pPr algn="l">
              <a:defRPr sz="3000" b="0">
                <a:solidFill>
                  <a:schemeClr val="tx1">
                    <a:lumMod val="85000"/>
                    <a:lumOff val="15000"/>
                  </a:schemeClr>
                </a:solidFill>
              </a:defRPr>
            </a:lvl1pPr>
          </a:lstStyle>
          <a:p>
            <a:r>
              <a:rPr lang="en-US"/>
              <a:t>Click to edit Master title style</a:t>
            </a:r>
          </a:p>
        </p:txBody>
      </p:sp>
      <p:sp>
        <p:nvSpPr>
          <p:cNvPr id="6" name="Content Placeholder 5"/>
          <p:cNvSpPr>
            <a:spLocks noGrp="1"/>
          </p:cNvSpPr>
          <p:nvPr>
            <p:ph sz="quarter" idx="10" hasCustomPrompt="1"/>
          </p:nvPr>
        </p:nvSpPr>
        <p:spPr>
          <a:xfrm>
            <a:off x="1219200" y="2171700"/>
            <a:ext cx="8016354" cy="3977054"/>
          </a:xfrm>
          <a:prstGeom prst="rect">
            <a:avLst/>
          </a:prstGeom>
        </p:spPr>
        <p:txBody>
          <a:bodyPr lIns="0"/>
          <a:lstStyle>
            <a:lvl1pPr marL="514350" indent="-365760">
              <a:lnSpc>
                <a:spcPct val="100000"/>
              </a:lnSpc>
              <a:spcBef>
                <a:spcPts val="0"/>
              </a:spcBef>
              <a:spcAft>
                <a:spcPts val="1800"/>
              </a:spcAft>
              <a:buSzPct val="100000"/>
              <a:buFont typeface="+mj-lt"/>
              <a:buAutoNum type="alphaUcPeriod"/>
              <a:defRPr sz="2400">
                <a:solidFill>
                  <a:schemeClr val="tx1">
                    <a:lumMod val="85000"/>
                    <a:lumOff val="15000"/>
                  </a:schemeClr>
                </a:solidFill>
              </a:defRPr>
            </a:lvl1pPr>
            <a:lvl2pPr>
              <a:lnSpc>
                <a:spcPct val="100000"/>
              </a:lnSpc>
              <a:spcBef>
                <a:spcPts val="0"/>
              </a:spcBef>
              <a:spcAft>
                <a:spcPts val="1800"/>
              </a:spcAft>
              <a:defRPr sz="2400">
                <a:solidFill>
                  <a:schemeClr val="tx1">
                    <a:lumMod val="85000"/>
                    <a:lumOff val="15000"/>
                  </a:schemeClr>
                </a:solidFill>
              </a:defRPr>
            </a:lvl2pPr>
            <a:lvl3pPr>
              <a:lnSpc>
                <a:spcPct val="100000"/>
              </a:lnSpc>
              <a:spcBef>
                <a:spcPts val="0"/>
              </a:spcBef>
              <a:spcAft>
                <a:spcPts val="1800"/>
              </a:spcAft>
              <a:defRPr sz="2400">
                <a:solidFill>
                  <a:schemeClr val="tx1">
                    <a:lumMod val="85000"/>
                    <a:lumOff val="15000"/>
                  </a:schemeClr>
                </a:solidFill>
              </a:defRPr>
            </a:lvl3pPr>
            <a:lvl4pPr>
              <a:lnSpc>
                <a:spcPct val="100000"/>
              </a:lnSpc>
              <a:spcBef>
                <a:spcPts val="0"/>
              </a:spcBef>
              <a:spcAft>
                <a:spcPts val="1800"/>
              </a:spcAft>
              <a:defRPr sz="2400">
                <a:solidFill>
                  <a:schemeClr val="tx1">
                    <a:lumMod val="85000"/>
                    <a:lumOff val="15000"/>
                  </a:schemeClr>
                </a:solidFill>
              </a:defRPr>
            </a:lvl4pPr>
            <a:lvl5pPr>
              <a:lnSpc>
                <a:spcPct val="100000"/>
              </a:lnSpc>
              <a:spcBef>
                <a:spcPts val="0"/>
              </a:spcBef>
              <a:spcAft>
                <a:spcPts val="18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1BD7805F-9760-4E86-9D96-0E20A5A17A25}"/>
              </a:ext>
            </a:extLst>
          </p:cNvPr>
          <p:cNvSpPr/>
          <p:nvPr userDrawn="1"/>
        </p:nvSpPr>
        <p:spPr>
          <a:xfrm>
            <a:off x="10134600" y="2819400"/>
            <a:ext cx="1371600" cy="26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Pentagon 10">
            <a:extLst>
              <a:ext uri="{FF2B5EF4-FFF2-40B4-BE49-F238E27FC236}">
                <a16:creationId xmlns:a16="http://schemas.microsoft.com/office/drawing/2014/main" id="{94AAB3BF-8382-4724-BB1D-A0753D263126}"/>
              </a:ext>
            </a:extLst>
          </p:cNvPr>
          <p:cNvSpPr/>
          <p:nvPr userDrawn="1"/>
        </p:nvSpPr>
        <p:spPr>
          <a:xfrm>
            <a:off x="0" y="255815"/>
            <a:ext cx="876300" cy="849085"/>
          </a:xfrm>
          <a:prstGeom prst="homePlate">
            <a:avLst/>
          </a:prstGeom>
          <a:solidFill>
            <a:schemeClr val="tx1">
              <a:lumMod val="85000"/>
              <a:lumOff val="15000"/>
            </a:schemeClr>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618A3808-FC71-475B-AF43-92DBF58DA384}"/>
              </a:ext>
            </a:extLst>
          </p:cNvPr>
          <p:cNvSpPr txBox="1">
            <a:spLocks/>
          </p:cNvSpPr>
          <p:nvPr userDrawn="1"/>
        </p:nvSpPr>
        <p:spPr>
          <a:xfrm>
            <a:off x="-1" y="395603"/>
            <a:ext cx="533400" cy="647700"/>
          </a:xfrm>
          <a:prstGeom prst="rect">
            <a:avLst/>
          </a:prstGeom>
        </p:spPr>
        <p:txBody>
          <a:bodyPr/>
          <a:lst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Font typeface="Courier New" panose="02070309020205020404" pitchFamily="49" charset="0"/>
              <a:buChar char="o"/>
              <a:defRPr sz="22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a:solidFill>
                  <a:schemeClr val="bg1"/>
                </a:solidFill>
                <a:effectLst>
                  <a:outerShdw blurRad="38100" dist="38100" dir="2700000" algn="tl">
                    <a:srgbClr val="000000">
                      <a:alpha val="43137"/>
                    </a:srgbClr>
                  </a:outerShdw>
                </a:effectLst>
              </a:rPr>
              <a:t>Q</a:t>
            </a:r>
          </a:p>
        </p:txBody>
      </p:sp>
      <p:sp>
        <p:nvSpPr>
          <p:cNvPr id="14" name="Text Placeholder 7">
            <a:extLst>
              <a:ext uri="{FF2B5EF4-FFF2-40B4-BE49-F238E27FC236}">
                <a16:creationId xmlns:a16="http://schemas.microsoft.com/office/drawing/2014/main" id="{62806BE8-F5B5-4ED6-BDED-7C1FBFD411BE}"/>
              </a:ext>
            </a:extLst>
          </p:cNvPr>
          <p:cNvSpPr>
            <a:spLocks noGrp="1"/>
          </p:cNvSpPr>
          <p:nvPr>
            <p:ph type="body" sz="quarter" idx="11"/>
          </p:nvPr>
        </p:nvSpPr>
        <p:spPr>
          <a:xfrm>
            <a:off x="298489" y="497997"/>
            <a:ext cx="590418" cy="442912"/>
          </a:xfrm>
          <a:prstGeom prst="rect">
            <a:avLst/>
          </a:prstGeom>
        </p:spPr>
        <p:txBody>
          <a:bodyPr wrap="none"/>
          <a:lstStyle>
            <a:lvl1pPr marL="0" indent="0">
              <a:buNone/>
              <a:defRPr sz="1600">
                <a:solidFill>
                  <a:schemeClr val="bg1"/>
                </a:solidFill>
                <a:effectLst>
                  <a:outerShdw blurRad="38100" dist="38100" dir="2700000" algn="tl">
                    <a:srgbClr val="000000">
                      <a:alpha val="43137"/>
                    </a:srgbClr>
                  </a:outerShdw>
                </a:effectLst>
              </a:defRPr>
            </a:lvl1pPr>
            <a:lvl2pPr marL="457200" indent="0">
              <a:buNone/>
              <a:defRPr sz="1800">
                <a:solidFill>
                  <a:schemeClr val="bg1"/>
                </a:solidFill>
                <a:effectLst>
                  <a:outerShdw blurRad="38100" dist="38100" dir="2700000" algn="tl">
                    <a:srgbClr val="000000">
                      <a:alpha val="43137"/>
                    </a:srgbClr>
                  </a:outerShdw>
                </a:effectLst>
              </a:defRPr>
            </a:lvl2pPr>
            <a:lvl3pPr marL="914400" indent="0">
              <a:buNone/>
              <a:defRPr sz="1800">
                <a:solidFill>
                  <a:schemeClr val="bg1"/>
                </a:solidFill>
                <a:effectLst>
                  <a:outerShdw blurRad="38100" dist="38100" dir="2700000" algn="tl">
                    <a:srgbClr val="000000">
                      <a:alpha val="43137"/>
                    </a:srgbClr>
                  </a:outerShdw>
                </a:effectLst>
              </a:defRPr>
            </a:lvl3pPr>
            <a:lvl4pPr marL="1371600" indent="0">
              <a:buNone/>
              <a:defRPr sz="1800">
                <a:solidFill>
                  <a:schemeClr val="bg1"/>
                </a:solidFill>
                <a:effectLst>
                  <a:outerShdw blurRad="38100" dist="38100" dir="2700000" algn="tl">
                    <a:srgbClr val="000000">
                      <a:alpha val="43137"/>
                    </a:srgbClr>
                  </a:outerShdw>
                </a:effectLst>
              </a:defRPr>
            </a:lvl4pPr>
            <a:lvl5pPr marL="1828800" indent="0">
              <a:buNone/>
              <a:defRPr sz="1800">
                <a:solidFill>
                  <a:schemeClr val="bg1"/>
                </a:solidFill>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14D650B7-B5BB-4075-96DE-C0917BDE0816}"/>
              </a:ext>
            </a:extLst>
          </p:cNvPr>
          <p:cNvPicPr>
            <a:picLocks noChangeAspect="1"/>
          </p:cNvPicPr>
          <p:nvPr userDrawn="1"/>
        </p:nvPicPr>
        <p:blipFill>
          <a:blip r:embed="rId3"/>
          <a:stretch>
            <a:fillRect/>
          </a:stretch>
        </p:blipFill>
        <p:spPr>
          <a:xfrm>
            <a:off x="9235554" y="2514600"/>
            <a:ext cx="2738520" cy="2774476"/>
          </a:xfrm>
          <a:prstGeom prst="rect">
            <a:avLst/>
          </a:prstGeom>
        </p:spPr>
      </p:pic>
    </p:spTree>
    <p:custDataLst>
      <p:tags r:id="rId1"/>
    </p:custDataLst>
    <p:extLst>
      <p:ext uri="{BB962C8B-B14F-4D97-AF65-F5344CB8AC3E}">
        <p14:creationId xmlns:p14="http://schemas.microsoft.com/office/powerpoint/2010/main" val="1433717079"/>
      </p:ext>
    </p:extLst>
  </p:cSld>
  <p:clrMapOvr>
    <a:masterClrMapping/>
  </p:clrMapOvr>
  <p:extLst>
    <p:ext uri="{DCECCB84-F9BA-43D5-87BE-67443E8EF086}">
      <p15:sldGuideLst xmlns:p15="http://schemas.microsoft.com/office/powerpoint/2012/main">
        <p15:guide id="1" pos="768">
          <p15:clr>
            <a:srgbClr val="FBAE40"/>
          </p15:clr>
        </p15:guide>
        <p15:guide id="2" pos="384">
          <p15:clr>
            <a:srgbClr val="FBAE40"/>
          </p15:clr>
        </p15:guide>
        <p15:guide id="3" orient="horz" pos="13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enario_Mai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4440"/>
          </a:xfrm>
          <a:prstGeom prst="rect">
            <a:avLst/>
          </a:prstGeom>
        </p:spPr>
        <p:txBody>
          <a:bodyPr lIns="548640"/>
          <a:lstStyle>
            <a:lvl1pPr algn="l">
              <a:defRPr>
                <a:solidFill>
                  <a:srgbClr val="084A9C"/>
                </a:solidFill>
              </a:defRPr>
            </a:lvl1pPr>
          </a:lstStyle>
          <a:p>
            <a:r>
              <a:rPr lang="en-US"/>
              <a:t>Click to edit Master title style</a:t>
            </a:r>
          </a:p>
        </p:txBody>
      </p:sp>
      <p:sp>
        <p:nvSpPr>
          <p:cNvPr id="6" name="Content Placeholder 5"/>
          <p:cNvSpPr>
            <a:spLocks noGrp="1"/>
          </p:cNvSpPr>
          <p:nvPr>
            <p:ph sz="quarter" idx="10"/>
          </p:nvPr>
        </p:nvSpPr>
        <p:spPr>
          <a:xfrm>
            <a:off x="571500" y="1752600"/>
            <a:ext cx="1097280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userDrawn="1"/>
        </p:nvGrpSpPr>
        <p:grpSpPr>
          <a:xfrm>
            <a:off x="47626" y="1295930"/>
            <a:ext cx="12097512" cy="99695"/>
            <a:chOff x="0" y="1472565"/>
            <a:chExt cx="9144000" cy="99695"/>
          </a:xfrm>
        </p:grpSpPr>
        <p:cxnSp>
          <p:nvCxnSpPr>
            <p:cNvPr id="7" name="Straight Connector 6"/>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3074713"/>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cenario_Title_Alt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38900" cy="1234440"/>
          </a:xfrm>
          <a:prstGeom prst="rect">
            <a:avLst/>
          </a:prstGeom>
        </p:spPr>
        <p:txBody>
          <a:bodyPr lIns="548640"/>
          <a:lstStyle>
            <a:lvl1pPr algn="l">
              <a:defRPr>
                <a:solidFill>
                  <a:srgbClr val="084A9C"/>
                </a:solidFill>
              </a:defRPr>
            </a:lvl1pPr>
          </a:lstStyle>
          <a:p>
            <a:r>
              <a:rPr lang="en-US"/>
              <a:t>Click to edit Master title style</a:t>
            </a:r>
          </a:p>
        </p:txBody>
      </p:sp>
      <p:sp>
        <p:nvSpPr>
          <p:cNvPr id="11" name="Content Placeholder 5"/>
          <p:cNvSpPr>
            <a:spLocks noGrp="1"/>
          </p:cNvSpPr>
          <p:nvPr>
            <p:ph sz="quarter" idx="10"/>
          </p:nvPr>
        </p:nvSpPr>
        <p:spPr>
          <a:xfrm>
            <a:off x="571500" y="1752600"/>
            <a:ext cx="5867400" cy="41910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BF58C03B-8798-4C86-8C07-D9D10F9C859F}"/>
              </a:ext>
            </a:extLst>
          </p:cNvPr>
          <p:cNvGrpSpPr/>
          <p:nvPr userDrawn="1"/>
        </p:nvGrpSpPr>
        <p:grpSpPr>
          <a:xfrm>
            <a:off x="47626" y="1295930"/>
            <a:ext cx="12097512" cy="99695"/>
            <a:chOff x="0" y="1472565"/>
            <a:chExt cx="9144000" cy="99695"/>
          </a:xfrm>
        </p:grpSpPr>
        <p:cxnSp>
          <p:nvCxnSpPr>
            <p:cNvPr id="10" name="Straight Connector 9">
              <a:extLst>
                <a:ext uri="{FF2B5EF4-FFF2-40B4-BE49-F238E27FC236}">
                  <a16:creationId xmlns:a16="http://schemas.microsoft.com/office/drawing/2014/main" id="{1EC3E47C-A67B-4132-9997-A42BD3E6B4AE}"/>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CAE42A-34C2-4F71-9660-6BDEF6DCF1FB}"/>
                </a:ext>
              </a:extLst>
            </p:cNvPr>
            <p:cNvCxnSpPr>
              <a:cxnSpLocks/>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2D48B938-CA6E-4CA2-A1FC-17117A9BBC9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145" t="14" r="-520" b="-16"/>
          <a:stretch/>
        </p:blipFill>
        <p:spPr>
          <a:xfrm>
            <a:off x="6553200" y="0"/>
            <a:ext cx="6096000" cy="6853995"/>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ustDataLst>
      <p:tags r:id="rId1"/>
    </p:custDataLst>
    <p:extLst>
      <p:ext uri="{BB962C8B-B14F-4D97-AF65-F5344CB8AC3E}">
        <p14:creationId xmlns:p14="http://schemas.microsoft.com/office/powerpoint/2010/main" val="2623748584"/>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enario_Split_Vertical">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4440"/>
          </a:xfrm>
          <a:prstGeom prst="rect">
            <a:avLst/>
          </a:prstGeom>
        </p:spPr>
        <p:txBody>
          <a:bodyPr lIns="548640"/>
          <a:lstStyle>
            <a:lvl1pPr algn="l">
              <a:defRPr>
                <a:solidFill>
                  <a:srgbClr val="084A9C"/>
                </a:solidFill>
              </a:defRPr>
            </a:lvl1pPr>
          </a:lstStyle>
          <a:p>
            <a:r>
              <a:rPr lang="en-US"/>
              <a:t>Click to edit Master title style</a:t>
            </a:r>
          </a:p>
        </p:txBody>
      </p:sp>
      <p:sp>
        <p:nvSpPr>
          <p:cNvPr id="11" name="Content Placeholder 5"/>
          <p:cNvSpPr>
            <a:spLocks noGrp="1"/>
          </p:cNvSpPr>
          <p:nvPr>
            <p:ph sz="quarter" idx="10"/>
          </p:nvPr>
        </p:nvSpPr>
        <p:spPr>
          <a:xfrm>
            <a:off x="571500" y="1752600"/>
            <a:ext cx="5384800" cy="41910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p:cNvSpPr>
            <a:spLocks noGrp="1"/>
          </p:cNvSpPr>
          <p:nvPr>
            <p:ph sz="quarter" idx="14"/>
          </p:nvPr>
        </p:nvSpPr>
        <p:spPr>
          <a:xfrm>
            <a:off x="6400800" y="1752600"/>
            <a:ext cx="5384800" cy="41910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BF58C03B-8798-4C86-8C07-D9D10F9C859F}"/>
              </a:ext>
            </a:extLst>
          </p:cNvPr>
          <p:cNvGrpSpPr/>
          <p:nvPr userDrawn="1"/>
        </p:nvGrpSpPr>
        <p:grpSpPr>
          <a:xfrm>
            <a:off x="47626" y="1295930"/>
            <a:ext cx="12097512" cy="99695"/>
            <a:chOff x="0" y="1472565"/>
            <a:chExt cx="9144000" cy="99695"/>
          </a:xfrm>
        </p:grpSpPr>
        <p:cxnSp>
          <p:nvCxnSpPr>
            <p:cNvPr id="10" name="Straight Connector 9">
              <a:extLst>
                <a:ext uri="{FF2B5EF4-FFF2-40B4-BE49-F238E27FC236}">
                  <a16:creationId xmlns:a16="http://schemas.microsoft.com/office/drawing/2014/main" id="{1EC3E47C-A67B-4132-9997-A42BD3E6B4AE}"/>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CAE42A-34C2-4F71-9660-6BDEF6DCF1FB}"/>
                </a:ext>
              </a:extLst>
            </p:cNvPr>
            <p:cNvCxnSpPr>
              <a:cxnSpLocks/>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238389592"/>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enario_Tri-Split_Vertical">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4440"/>
          </a:xfrm>
          <a:prstGeom prst="rect">
            <a:avLst/>
          </a:prstGeom>
        </p:spPr>
        <p:txBody>
          <a:bodyPr lIns="548640"/>
          <a:lstStyle>
            <a:lvl1pPr algn="l">
              <a:defRPr>
                <a:solidFill>
                  <a:srgbClr val="084A9C"/>
                </a:solidFill>
              </a:defRPr>
            </a:lvl1pPr>
          </a:lstStyle>
          <a:p>
            <a:r>
              <a:rPr lang="en-US"/>
              <a:t>Click to edit Master title style</a:t>
            </a:r>
          </a:p>
        </p:txBody>
      </p:sp>
      <p:sp>
        <p:nvSpPr>
          <p:cNvPr id="12" name="Content Placeholder 5"/>
          <p:cNvSpPr>
            <a:spLocks noGrp="1"/>
          </p:cNvSpPr>
          <p:nvPr>
            <p:ph sz="quarter" idx="17" hasCustomPrompt="1"/>
          </p:nvPr>
        </p:nvSpPr>
        <p:spPr>
          <a:xfrm>
            <a:off x="8089900" y="1752600"/>
            <a:ext cx="3657600" cy="4495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0" hasCustomPrompt="1"/>
          </p:nvPr>
        </p:nvSpPr>
        <p:spPr>
          <a:xfrm>
            <a:off x="571500" y="1752600"/>
            <a:ext cx="3657600" cy="4495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6" hasCustomPrompt="1"/>
          </p:nvPr>
        </p:nvSpPr>
        <p:spPr>
          <a:xfrm>
            <a:off x="4330700" y="1752600"/>
            <a:ext cx="3657600" cy="4495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E1895ED-50A7-4CD1-B4E9-ECB98279514A}"/>
              </a:ext>
            </a:extLst>
          </p:cNvPr>
          <p:cNvGrpSpPr/>
          <p:nvPr userDrawn="1"/>
        </p:nvGrpSpPr>
        <p:grpSpPr>
          <a:xfrm>
            <a:off x="47626" y="1295930"/>
            <a:ext cx="12097512" cy="99695"/>
            <a:chOff x="0" y="1472565"/>
            <a:chExt cx="9144000" cy="99695"/>
          </a:xfrm>
        </p:grpSpPr>
        <p:cxnSp>
          <p:nvCxnSpPr>
            <p:cNvPr id="10" name="Straight Connector 9">
              <a:extLst>
                <a:ext uri="{FF2B5EF4-FFF2-40B4-BE49-F238E27FC236}">
                  <a16:creationId xmlns:a16="http://schemas.microsoft.com/office/drawing/2014/main" id="{B0CE1971-3D52-46B8-BB70-147F7EDD1367}"/>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83A529-8FA6-4352-A134-A0CC60EDD520}"/>
                </a:ext>
              </a:extLst>
            </p:cNvPr>
            <p:cNvCxnSpPr>
              <a:cxnSpLocks/>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212447225"/>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imary_Content_Layout">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effectLst/>
              </a:defRPr>
            </a:lvl1pPr>
          </a:lstStyle>
          <a:p>
            <a:r>
              <a:rPr lang="en-US"/>
              <a:t>Click to edit Master title style</a:t>
            </a:r>
          </a:p>
        </p:txBody>
      </p:sp>
      <p:sp>
        <p:nvSpPr>
          <p:cNvPr id="6" name="Content Placeholder 5"/>
          <p:cNvSpPr>
            <a:spLocks noGrp="1"/>
          </p:cNvSpPr>
          <p:nvPr>
            <p:ph sz="quarter" idx="10"/>
          </p:nvPr>
        </p:nvSpPr>
        <p:spPr>
          <a:xfrm>
            <a:off x="571500" y="1752600"/>
            <a:ext cx="1099566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61167541"/>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enario_Split_Quarter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34440"/>
          </a:xfrm>
          <a:prstGeom prst="rect">
            <a:avLst/>
          </a:prstGeom>
        </p:spPr>
        <p:txBody>
          <a:bodyPr lIns="548640"/>
          <a:lstStyle>
            <a:lvl1pPr algn="l">
              <a:defRPr>
                <a:solidFill>
                  <a:srgbClr val="084A9C"/>
                </a:solidFill>
              </a:defRPr>
            </a:lvl1pPr>
          </a:lstStyle>
          <a:p>
            <a:r>
              <a:rPr lang="en-US"/>
              <a:t>Click to edit Master title style</a:t>
            </a:r>
          </a:p>
        </p:txBody>
      </p:sp>
      <p:sp>
        <p:nvSpPr>
          <p:cNvPr id="13" name="Text Placeholder 2"/>
          <p:cNvSpPr>
            <a:spLocks noGrp="1"/>
          </p:cNvSpPr>
          <p:nvPr>
            <p:ph idx="18"/>
          </p:nvPr>
        </p:nvSpPr>
        <p:spPr>
          <a:xfrm>
            <a:off x="6400801" y="4038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p:cNvSpPr>
            <a:spLocks noGrp="1"/>
          </p:cNvSpPr>
          <p:nvPr>
            <p:ph idx="17"/>
          </p:nvPr>
        </p:nvSpPr>
        <p:spPr>
          <a:xfrm>
            <a:off x="571500" y="4038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idx="16"/>
          </p:nvPr>
        </p:nvSpPr>
        <p:spPr>
          <a:xfrm>
            <a:off x="6400801" y="1752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idx="1"/>
          </p:nvPr>
        </p:nvSpPr>
        <p:spPr>
          <a:xfrm>
            <a:off x="571500" y="1752601"/>
            <a:ext cx="5341527" cy="2045411"/>
          </a:xfrm>
          <a:prstGeom prst="rect">
            <a:avLst/>
          </a:prstGeom>
        </p:spPr>
        <p:txBody>
          <a:bodyPr vert="horz" lIns="91440" tIns="45720" rIns="91440" bIns="45720" rtlCol="0">
            <a:noAutofit/>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7AF3E500-B50D-4324-B3DF-E42A559887CC}"/>
              </a:ext>
            </a:extLst>
          </p:cNvPr>
          <p:cNvGrpSpPr/>
          <p:nvPr userDrawn="1"/>
        </p:nvGrpSpPr>
        <p:grpSpPr>
          <a:xfrm>
            <a:off x="47626" y="1295930"/>
            <a:ext cx="12097512" cy="99695"/>
            <a:chOff x="0" y="1472565"/>
            <a:chExt cx="9144000" cy="99695"/>
          </a:xfrm>
        </p:grpSpPr>
        <p:cxnSp>
          <p:nvCxnSpPr>
            <p:cNvPr id="11" name="Straight Connector 10">
              <a:extLst>
                <a:ext uri="{FF2B5EF4-FFF2-40B4-BE49-F238E27FC236}">
                  <a16:creationId xmlns:a16="http://schemas.microsoft.com/office/drawing/2014/main" id="{4116438F-2189-4AA4-868D-578C39BEEE06}"/>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EF40DC-8FEC-4B3C-A775-808021108554}"/>
                </a:ext>
              </a:extLst>
            </p:cNvPr>
            <p:cNvCxnSpPr>
              <a:cxnSpLocks/>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6692533"/>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_1 Wrapper (no sub)">
    <p:spTree>
      <p:nvGrpSpPr>
        <p:cNvPr id="1" name=""/>
        <p:cNvGrpSpPr/>
        <p:nvPr/>
      </p:nvGrpSpPr>
      <p:grpSpPr>
        <a:xfrm>
          <a:off x="0" y="0"/>
          <a:ext cx="0" cy="0"/>
          <a:chOff x="0" y="0"/>
          <a:chExt cx="0" cy="0"/>
        </a:xfrm>
      </p:grpSpPr>
      <p:grpSp>
        <p:nvGrpSpPr>
          <p:cNvPr id="16" name="Group 15"/>
          <p:cNvGrpSpPr/>
          <p:nvPr userDrawn="1"/>
        </p:nvGrpSpPr>
        <p:grpSpPr>
          <a:xfrm>
            <a:off x="46862" y="1425152"/>
            <a:ext cx="12097512" cy="99695"/>
            <a:chOff x="0" y="1472565"/>
            <a:chExt cx="9144000" cy="99695"/>
          </a:xfrm>
        </p:grpSpPr>
        <p:cxnSp>
          <p:nvCxnSpPr>
            <p:cNvPr id="17" name="Straight Connector 16"/>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1" hasCustomPrompt="1"/>
          </p:nvPr>
        </p:nvSpPr>
        <p:spPr>
          <a:xfrm>
            <a:off x="0" y="1828800"/>
            <a:ext cx="12192000" cy="3886200"/>
          </a:xfrm>
          <a:prstGeom prst="rect">
            <a:avLst/>
          </a:prstGeom>
        </p:spPr>
        <p:txBody>
          <a:bodyPr lIns="548640" rIns="548640" anchor="ctr">
            <a:noAutofit/>
          </a:bodyPr>
          <a:lstStyle>
            <a:lvl1pPr marL="0" indent="0" algn="ctr" defTabSz="914400" rtl="0" eaLnBrk="1" latinLnBrk="0" hangingPunct="1">
              <a:spcBef>
                <a:spcPts val="0"/>
              </a:spcBef>
              <a:buNone/>
              <a:defRPr lang="en-US" sz="6000" b="1" i="0" u="none" kern="1200" dirty="0" smtClean="0">
                <a:solidFill>
                  <a:srgbClr val="084A9C"/>
                </a:solidFill>
                <a:latin typeface="Arial"/>
                <a:ea typeface="+mj-ea"/>
                <a:cs typeface="Arial"/>
              </a:defRPr>
            </a:lvl1pPr>
          </a:lstStyle>
          <a:p>
            <a:pPr marL="0" lvl="0" indent="0" algn="ctr" defTabSz="914400" rtl="0" eaLnBrk="1" latinLnBrk="0" hangingPunct="1">
              <a:spcBef>
                <a:spcPct val="20000"/>
              </a:spcBef>
              <a:buFont typeface="Arial" pitchFamily="34" charset="0"/>
              <a:buNone/>
            </a:pPr>
            <a:r>
              <a:rPr lang="en-US"/>
              <a:t>Click to edit Master text</a:t>
            </a:r>
          </a:p>
        </p:txBody>
      </p:sp>
      <p:pic>
        <p:nvPicPr>
          <p:cNvPr id="7" name="Picture 6">
            <a:extLst>
              <a:ext uri="{FF2B5EF4-FFF2-40B4-BE49-F238E27FC236}">
                <a16:creationId xmlns:a16="http://schemas.microsoft.com/office/drawing/2014/main" id="{63DAB6B5-1773-47C8-A4AB-9407C955CE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spTree>
    <p:custDataLst>
      <p:tags r:id="rId1"/>
    </p:custDataLst>
    <p:extLst>
      <p:ext uri="{BB962C8B-B14F-4D97-AF65-F5344CB8AC3E}">
        <p14:creationId xmlns:p14="http://schemas.microsoft.com/office/powerpoint/2010/main" val="71167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_1 Wrapper">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0" y="3886200"/>
            <a:ext cx="12192000" cy="1524000"/>
          </a:xfrm>
          <a:prstGeom prst="rect">
            <a:avLst/>
          </a:prstGeom>
        </p:spPr>
        <p:txBody>
          <a:bodyPr>
            <a:normAutofit/>
          </a:bodyPr>
          <a:lstStyle>
            <a:lvl1pPr marL="0" indent="0" algn="ctr">
              <a:buNone/>
              <a:defRPr lang="en-US" sz="4400" b="0" kern="1200" dirty="0" smtClean="0">
                <a:solidFill>
                  <a:srgbClr val="084A9C"/>
                </a:solidFill>
                <a:latin typeface="Arial"/>
                <a:ea typeface="+mn-ea"/>
                <a:cs typeface="Arial"/>
              </a:defRPr>
            </a:lvl1pPr>
          </a:lstStyle>
          <a:p>
            <a:pPr marL="0" lvl="0" indent="0" algn="ctr" defTabSz="914400" rtl="0" eaLnBrk="1" latinLnBrk="0" hangingPunct="1">
              <a:spcBef>
                <a:spcPct val="20000"/>
              </a:spcBef>
              <a:buFont typeface="Arial" pitchFamily="34" charset="0"/>
              <a:buNone/>
            </a:pPr>
            <a:r>
              <a:rPr lang="en-US"/>
              <a:t>Click to edit Master text styles</a:t>
            </a:r>
          </a:p>
        </p:txBody>
      </p:sp>
      <p:sp>
        <p:nvSpPr>
          <p:cNvPr id="9" name="Content Placeholder 7"/>
          <p:cNvSpPr>
            <a:spLocks noGrp="1"/>
          </p:cNvSpPr>
          <p:nvPr>
            <p:ph sz="quarter" idx="11" hasCustomPrompt="1"/>
          </p:nvPr>
        </p:nvSpPr>
        <p:spPr>
          <a:xfrm>
            <a:off x="0" y="1943100"/>
            <a:ext cx="12192000" cy="2057400"/>
          </a:xfrm>
          <a:prstGeom prst="rect">
            <a:avLst/>
          </a:prstGeom>
        </p:spPr>
        <p:txBody>
          <a:bodyPr lIns="548640" rIns="548640" anchor="ctr" anchorCtr="0">
            <a:noAutofit/>
          </a:bodyPr>
          <a:lstStyle>
            <a:lvl1pPr marL="0" indent="0" algn="ctr" defTabSz="914400" rtl="0" eaLnBrk="1" latinLnBrk="0" hangingPunct="1">
              <a:spcBef>
                <a:spcPts val="0"/>
              </a:spcBef>
              <a:buNone/>
              <a:defRPr lang="en-US" sz="6000" b="1" i="0" u="none" kern="1200" dirty="0" smtClean="0">
                <a:solidFill>
                  <a:srgbClr val="084A9C"/>
                </a:solidFill>
                <a:latin typeface="Arial"/>
                <a:ea typeface="+mj-ea"/>
                <a:cs typeface="Arial"/>
              </a:defRPr>
            </a:lvl1pPr>
          </a:lstStyle>
          <a:p>
            <a:pPr marL="0" lvl="0" indent="0" algn="ctr" defTabSz="914400" rtl="0" eaLnBrk="1" latinLnBrk="0" hangingPunct="1">
              <a:spcBef>
                <a:spcPct val="20000"/>
              </a:spcBef>
              <a:buFont typeface="Arial" pitchFamily="34" charset="0"/>
              <a:buNone/>
            </a:pPr>
            <a:r>
              <a:rPr lang="en-US"/>
              <a:t>Click to edit Master text</a:t>
            </a:r>
          </a:p>
        </p:txBody>
      </p:sp>
      <p:pic>
        <p:nvPicPr>
          <p:cNvPr id="10" name="Picture 9">
            <a:extLst>
              <a:ext uri="{FF2B5EF4-FFF2-40B4-BE49-F238E27FC236}">
                <a16:creationId xmlns:a16="http://schemas.microsoft.com/office/drawing/2014/main" id="{57811270-95C2-42A3-AA69-FE55027F89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7715701E-CC39-4EBB-8467-8617FCA28226}"/>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C08BB5CD-9D1B-4753-B656-CC2F289A6D7C}"/>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27BFE6-521A-48DF-9195-7731F601F4FE}"/>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0717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_Alternate_Sty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4F2F91-6EB8-4A7C-98FF-50E3B26A6DB5}"/>
              </a:ext>
            </a:extLst>
          </p:cNvPr>
          <p:cNvSpPr/>
          <p:nvPr userDrawn="1"/>
        </p:nvSpPr>
        <p:spPr>
          <a:xfrm>
            <a:off x="0" y="2438401"/>
            <a:ext cx="5410200" cy="1066799"/>
          </a:xfrm>
          <a:prstGeom prst="rect">
            <a:avLst/>
          </a:prstGeom>
          <a:solidFill>
            <a:srgbClr val="08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sz="quarter" idx="10" hasCustomPrompt="1"/>
          </p:nvPr>
        </p:nvSpPr>
        <p:spPr>
          <a:xfrm>
            <a:off x="0" y="3771904"/>
            <a:ext cx="12192000" cy="1638296"/>
          </a:xfrm>
          <a:prstGeom prst="rect">
            <a:avLst/>
          </a:prstGeom>
        </p:spPr>
        <p:txBody>
          <a:bodyPr anchor="ctr" anchorCtr="0">
            <a:normAutofit/>
          </a:bodyPr>
          <a:lstStyle>
            <a:lvl1pPr marL="0" indent="0" algn="ctr">
              <a:buNone/>
              <a:defRPr lang="en-US" sz="4400" b="0" kern="1200" dirty="0" smtClean="0">
                <a:solidFill>
                  <a:srgbClr val="084A9C"/>
                </a:solidFill>
                <a:latin typeface="Arial"/>
                <a:ea typeface="+mn-ea"/>
                <a:cs typeface="Arial"/>
              </a:defRPr>
            </a:lvl1pPr>
          </a:lstStyle>
          <a:p>
            <a:pPr marL="0" lvl="0" indent="0" algn="ctr" defTabSz="914400" rtl="0" eaLnBrk="1" latinLnBrk="0" hangingPunct="1">
              <a:spcBef>
                <a:spcPct val="20000"/>
              </a:spcBef>
              <a:buFont typeface="Arial" pitchFamily="34" charset="0"/>
              <a:buNone/>
            </a:pPr>
            <a:r>
              <a:rPr lang="en-US"/>
              <a:t>Click to edit Master text styles</a:t>
            </a:r>
          </a:p>
        </p:txBody>
      </p:sp>
      <p:sp>
        <p:nvSpPr>
          <p:cNvPr id="9" name="Content Placeholder 7"/>
          <p:cNvSpPr>
            <a:spLocks noGrp="1"/>
          </p:cNvSpPr>
          <p:nvPr>
            <p:ph sz="quarter" idx="11" hasCustomPrompt="1"/>
          </p:nvPr>
        </p:nvSpPr>
        <p:spPr>
          <a:xfrm>
            <a:off x="0" y="2435751"/>
            <a:ext cx="5410200" cy="1066799"/>
          </a:xfrm>
          <a:prstGeom prst="rect">
            <a:avLst/>
          </a:prstGeom>
        </p:spPr>
        <p:txBody>
          <a:bodyPr lIns="548640" rIns="365760" anchor="ctr" anchorCtr="0">
            <a:noAutofit/>
          </a:bodyPr>
          <a:lstStyle>
            <a:lvl1pPr marL="0" indent="0" algn="r" defTabSz="914400" rtl="0" eaLnBrk="1" latinLnBrk="0" hangingPunct="1">
              <a:spcBef>
                <a:spcPts val="0"/>
              </a:spcBef>
              <a:buNone/>
              <a:defRPr lang="en-US" sz="6000" b="1" i="0" u="none" kern="1200" dirty="0" smtClean="0">
                <a:solidFill>
                  <a:schemeClr val="bg1"/>
                </a:solidFill>
                <a:latin typeface="Arial"/>
                <a:ea typeface="+mj-ea"/>
                <a:cs typeface="Arial"/>
              </a:defRPr>
            </a:lvl1pPr>
          </a:lstStyle>
          <a:p>
            <a:pPr marL="0" lvl="0" indent="0" algn="ctr" defTabSz="914400" rtl="0" eaLnBrk="1" latinLnBrk="0" hangingPunct="1">
              <a:spcBef>
                <a:spcPct val="20000"/>
              </a:spcBef>
              <a:buFont typeface="Arial" pitchFamily="34" charset="0"/>
              <a:buNone/>
            </a:pPr>
            <a:r>
              <a:rPr lang="en-US"/>
              <a:t>Click to edit Master text</a:t>
            </a:r>
          </a:p>
        </p:txBody>
      </p:sp>
      <p:pic>
        <p:nvPicPr>
          <p:cNvPr id="10" name="Picture 9">
            <a:extLst>
              <a:ext uri="{FF2B5EF4-FFF2-40B4-BE49-F238E27FC236}">
                <a16:creationId xmlns:a16="http://schemas.microsoft.com/office/drawing/2014/main" id="{57811270-95C2-42A3-AA69-FE55027F89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7715701E-CC39-4EBB-8467-8617FCA28226}"/>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C08BB5CD-9D1B-4753-B656-CC2F289A6D7C}"/>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27BFE6-521A-48DF-9195-7731F601F4FE}"/>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30733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_2 Wrappers">
    <p:spTree>
      <p:nvGrpSpPr>
        <p:cNvPr id="1" name=""/>
        <p:cNvGrpSpPr/>
        <p:nvPr/>
      </p:nvGrpSpPr>
      <p:grpSpPr>
        <a:xfrm>
          <a:off x="0" y="0"/>
          <a:ext cx="0" cy="0"/>
          <a:chOff x="0" y="0"/>
          <a:chExt cx="0" cy="0"/>
        </a:xfrm>
      </p:grpSpPr>
      <p:sp>
        <p:nvSpPr>
          <p:cNvPr id="12" name="Content Placeholder 7"/>
          <p:cNvSpPr>
            <a:spLocks noGrp="1"/>
          </p:cNvSpPr>
          <p:nvPr>
            <p:ph sz="quarter" idx="10"/>
          </p:nvPr>
        </p:nvSpPr>
        <p:spPr>
          <a:xfrm>
            <a:off x="762000" y="3924300"/>
            <a:ext cx="5029200" cy="2286000"/>
          </a:xfrm>
          <a:prstGeom prst="rect">
            <a:avLst/>
          </a:prstGeom>
        </p:spPr>
        <p:txBody>
          <a:bodyPr>
            <a:normAutofit/>
          </a:bodyPr>
          <a:lstStyle>
            <a:lvl1pPr marL="0" indent="0">
              <a:buNone/>
              <a:defRPr lang="en-US" sz="3600" b="0" kern="1200" dirty="0" smtClean="0">
                <a:solidFill>
                  <a:srgbClr val="084A9C"/>
                </a:solidFill>
                <a:latin typeface="Arial"/>
                <a:ea typeface="+mn-ea"/>
                <a:cs typeface="Arial"/>
              </a:defRPr>
            </a:lvl1pPr>
          </a:lstStyle>
          <a:p>
            <a:pPr marL="0" lvl="0" indent="0" algn="ctr" defTabSz="914400" rtl="0" eaLnBrk="1" latinLnBrk="0" hangingPunct="1">
              <a:spcBef>
                <a:spcPct val="20000"/>
              </a:spcBef>
              <a:buFont typeface="Arial" pitchFamily="34" charset="0"/>
              <a:buNone/>
            </a:pPr>
            <a:r>
              <a:rPr lang="en-US"/>
              <a:t>Click to edit Master text styles</a:t>
            </a:r>
          </a:p>
        </p:txBody>
      </p:sp>
      <p:sp>
        <p:nvSpPr>
          <p:cNvPr id="13" name="Content Placeholder 7"/>
          <p:cNvSpPr>
            <a:spLocks noGrp="1"/>
          </p:cNvSpPr>
          <p:nvPr>
            <p:ph sz="quarter" idx="12"/>
          </p:nvPr>
        </p:nvSpPr>
        <p:spPr>
          <a:xfrm>
            <a:off x="6400800" y="3924300"/>
            <a:ext cx="5257800" cy="2286000"/>
          </a:xfrm>
          <a:prstGeom prst="rect">
            <a:avLst/>
          </a:prstGeom>
        </p:spPr>
        <p:txBody>
          <a:bodyPr>
            <a:normAutofit/>
          </a:bodyPr>
          <a:lstStyle>
            <a:lvl1pPr marL="0" indent="0">
              <a:buNone/>
              <a:defRPr lang="en-US" sz="3600" b="0" kern="1200" dirty="0" smtClean="0">
                <a:solidFill>
                  <a:srgbClr val="084A9C"/>
                </a:solidFill>
                <a:latin typeface="Arial"/>
                <a:ea typeface="+mn-ea"/>
                <a:cs typeface="Arial"/>
              </a:defRPr>
            </a:lvl1pPr>
          </a:lstStyle>
          <a:p>
            <a:pPr marL="0" lvl="0" indent="0" algn="ctr" defTabSz="914400" rtl="0" eaLnBrk="1" latinLnBrk="0" hangingPunct="1">
              <a:spcBef>
                <a:spcPct val="20000"/>
              </a:spcBef>
              <a:buFont typeface="Arial" pitchFamily="34" charset="0"/>
              <a:buNone/>
            </a:pPr>
            <a:r>
              <a:rPr lang="en-US"/>
              <a:t>Click to edit Master text styles</a:t>
            </a:r>
          </a:p>
        </p:txBody>
      </p:sp>
      <p:sp>
        <p:nvSpPr>
          <p:cNvPr id="10" name="Content Placeholder 7"/>
          <p:cNvSpPr>
            <a:spLocks noGrp="1"/>
          </p:cNvSpPr>
          <p:nvPr>
            <p:ph sz="quarter" idx="11" hasCustomPrompt="1"/>
          </p:nvPr>
        </p:nvSpPr>
        <p:spPr>
          <a:xfrm>
            <a:off x="0" y="1943100"/>
            <a:ext cx="12192000" cy="2057400"/>
          </a:xfrm>
          <a:prstGeom prst="rect">
            <a:avLst/>
          </a:prstGeom>
        </p:spPr>
        <p:txBody>
          <a:bodyPr lIns="548640" rIns="548640" anchor="ctr" anchorCtr="0">
            <a:noAutofit/>
          </a:bodyPr>
          <a:lstStyle>
            <a:lvl1pPr marL="0" indent="0" algn="ctr" defTabSz="914400" rtl="0" eaLnBrk="1" latinLnBrk="0" hangingPunct="1">
              <a:spcBef>
                <a:spcPts val="0"/>
              </a:spcBef>
              <a:buNone/>
              <a:defRPr lang="en-US" sz="6000" b="1" i="0" u="none" kern="1200" dirty="0" smtClean="0">
                <a:solidFill>
                  <a:srgbClr val="084A9C"/>
                </a:solidFill>
                <a:latin typeface="Arial"/>
                <a:ea typeface="+mj-ea"/>
                <a:cs typeface="Arial"/>
              </a:defRPr>
            </a:lvl1pPr>
          </a:lstStyle>
          <a:p>
            <a:pPr marL="0" lvl="0" indent="0" algn="ctr" defTabSz="914400" rtl="0" eaLnBrk="1" latinLnBrk="0" hangingPunct="1">
              <a:spcBef>
                <a:spcPct val="20000"/>
              </a:spcBef>
              <a:buFont typeface="Arial" pitchFamily="34" charset="0"/>
              <a:buNone/>
            </a:pPr>
            <a:r>
              <a:rPr lang="en-US"/>
              <a:t>Click to edit Master text</a:t>
            </a:r>
          </a:p>
        </p:txBody>
      </p:sp>
      <p:pic>
        <p:nvPicPr>
          <p:cNvPr id="11" name="Picture 10">
            <a:extLst>
              <a:ext uri="{FF2B5EF4-FFF2-40B4-BE49-F238E27FC236}">
                <a16:creationId xmlns:a16="http://schemas.microsoft.com/office/drawing/2014/main" id="{805B40D2-F47B-4868-9769-75F6508F90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9" name="Group 8">
            <a:extLst>
              <a:ext uri="{FF2B5EF4-FFF2-40B4-BE49-F238E27FC236}">
                <a16:creationId xmlns:a16="http://schemas.microsoft.com/office/drawing/2014/main" id="{151701AA-7E3C-4E57-8DD4-F2E4553CD984}"/>
              </a:ext>
            </a:extLst>
          </p:cNvPr>
          <p:cNvGrpSpPr/>
          <p:nvPr userDrawn="1"/>
        </p:nvGrpSpPr>
        <p:grpSpPr>
          <a:xfrm>
            <a:off x="46862" y="1425152"/>
            <a:ext cx="12097512" cy="99695"/>
            <a:chOff x="0" y="1472565"/>
            <a:chExt cx="9144000" cy="99695"/>
          </a:xfrm>
        </p:grpSpPr>
        <p:cxnSp>
          <p:nvCxnSpPr>
            <p:cNvPr id="14" name="Straight Connector 13">
              <a:extLst>
                <a:ext uri="{FF2B5EF4-FFF2-40B4-BE49-F238E27FC236}">
                  <a16:creationId xmlns:a16="http://schemas.microsoft.com/office/drawing/2014/main" id="{48BD1705-B71F-4336-B92B-81973D5DBC4A}"/>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DD9DB1-FEA3-44F3-97C6-F25137D2CCC0}"/>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061186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hare_Action_Plan_Ideas">
    <p:spTree>
      <p:nvGrpSpPr>
        <p:cNvPr id="1" name=""/>
        <p:cNvGrpSpPr/>
        <p:nvPr/>
      </p:nvGrpSpPr>
      <p:grpSpPr>
        <a:xfrm>
          <a:off x="0" y="0"/>
          <a:ext cx="0" cy="0"/>
          <a:chOff x="0" y="0"/>
          <a:chExt cx="0" cy="0"/>
        </a:xfrm>
      </p:grpSpPr>
      <p:sp>
        <p:nvSpPr>
          <p:cNvPr id="4" name="TextBox 3"/>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5" name="TextBox 4"/>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10" name="TextBox 9"/>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1997477A-E184-4A6E-A513-1CE7DA23C4B5}"/>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4CF921FA-39D0-4871-B1D8-8E94C9C90604}"/>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E33A60-75F9-415D-A91A-F10AE75A1EC4}"/>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EBD51AC8-F110-4A31-8F91-0A654D8A7854}"/>
              </a:ext>
            </a:extLst>
          </p:cNvPr>
          <p:cNvPicPr>
            <a:picLocks noChangeAspect="1"/>
          </p:cNvPicPr>
          <p:nvPr userDrawn="1"/>
        </p:nvPicPr>
        <p:blipFill rotWithShape="1">
          <a:blip r:embed="rId4"/>
          <a:srcRect l="7529" b="2644"/>
          <a:stretch/>
        </p:blipFill>
        <p:spPr>
          <a:xfrm>
            <a:off x="401456" y="1638300"/>
            <a:ext cx="2583349" cy="4770946"/>
          </a:xfrm>
          <a:prstGeom prst="rect">
            <a:avLst/>
          </a:prstGeom>
        </p:spPr>
      </p:pic>
      <p:pic>
        <p:nvPicPr>
          <p:cNvPr id="17" name="Picture 16">
            <a:extLst>
              <a:ext uri="{FF2B5EF4-FFF2-40B4-BE49-F238E27FC236}">
                <a16:creationId xmlns:a16="http://schemas.microsoft.com/office/drawing/2014/main" id="{1F10BE6A-8841-4272-973F-2158030633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06455" y="-4087"/>
            <a:ext cx="10060773" cy="6709700"/>
          </a:xfrm>
          <a:prstGeom prst="rect">
            <a:avLst/>
          </a:prstGeom>
        </p:spPr>
      </p:pic>
      <p:grpSp>
        <p:nvGrpSpPr>
          <p:cNvPr id="19" name="Group 18">
            <a:extLst>
              <a:ext uri="{FF2B5EF4-FFF2-40B4-BE49-F238E27FC236}">
                <a16:creationId xmlns:a16="http://schemas.microsoft.com/office/drawing/2014/main" id="{98BDEB8A-26EB-4817-8177-998E145FCC6C}"/>
              </a:ext>
            </a:extLst>
          </p:cNvPr>
          <p:cNvGrpSpPr/>
          <p:nvPr userDrawn="1"/>
        </p:nvGrpSpPr>
        <p:grpSpPr>
          <a:xfrm>
            <a:off x="7145350" y="0"/>
            <a:ext cx="2522183" cy="2550205"/>
            <a:chOff x="6096000" y="1828800"/>
            <a:chExt cx="2788418" cy="2819400"/>
          </a:xfrm>
        </p:grpSpPr>
        <p:pic>
          <p:nvPicPr>
            <p:cNvPr id="20" name="Picture 19">
              <a:extLst>
                <a:ext uri="{FF2B5EF4-FFF2-40B4-BE49-F238E27FC236}">
                  <a16:creationId xmlns:a16="http://schemas.microsoft.com/office/drawing/2014/main" id="{A8804419-D034-4366-AA9F-307617BC83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828800"/>
              <a:ext cx="2788418" cy="2819400"/>
            </a:xfrm>
            <a:prstGeom prst="rect">
              <a:avLst/>
            </a:prstGeom>
          </p:spPr>
        </p:pic>
        <p:pic>
          <p:nvPicPr>
            <p:cNvPr id="21" name="Picture 20">
              <a:extLst>
                <a:ext uri="{FF2B5EF4-FFF2-40B4-BE49-F238E27FC236}">
                  <a16:creationId xmlns:a16="http://schemas.microsoft.com/office/drawing/2014/main" id="{E8277BF5-BE96-41E0-A86F-CDA922240729}"/>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rot="331037">
              <a:off x="7204760" y="3396440"/>
              <a:ext cx="792024" cy="910995"/>
            </a:xfrm>
            <a:prstGeom prst="rect">
              <a:avLst/>
            </a:prstGeom>
            <a:noFill/>
          </p:spPr>
        </p:pic>
      </p:grpSp>
      <p:pic>
        <p:nvPicPr>
          <p:cNvPr id="22" name="Picture 21">
            <a:extLst>
              <a:ext uri="{FF2B5EF4-FFF2-40B4-BE49-F238E27FC236}">
                <a16:creationId xmlns:a16="http://schemas.microsoft.com/office/drawing/2014/main" id="{061EB5CF-E874-438F-9EE7-9D53D5641FC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67821" y="2330272"/>
            <a:ext cx="765779" cy="431978"/>
          </a:xfrm>
          <a:prstGeom prst="rect">
            <a:avLst/>
          </a:prstGeom>
        </p:spPr>
      </p:pic>
      <p:sp>
        <p:nvSpPr>
          <p:cNvPr id="24" name="Content Placeholder 2">
            <a:extLst>
              <a:ext uri="{FF2B5EF4-FFF2-40B4-BE49-F238E27FC236}">
                <a16:creationId xmlns:a16="http://schemas.microsoft.com/office/drawing/2014/main" id="{953C31FC-5CB2-4FD9-82AE-63DC1BA95594}"/>
              </a:ext>
            </a:extLst>
          </p:cNvPr>
          <p:cNvSpPr txBox="1">
            <a:spLocks/>
          </p:cNvSpPr>
          <p:nvPr userDrawn="1"/>
        </p:nvSpPr>
        <p:spPr>
          <a:xfrm>
            <a:off x="4519501" y="2368854"/>
            <a:ext cx="6402500" cy="1689101"/>
          </a:xfrm>
          <a:prstGeom prst="rect">
            <a:avLst/>
          </a:prstGeom>
        </p:spPr>
        <p:txBody>
          <a:bodyPr lIns="121917" tIns="60958" rIns="121917" bIns="60958">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a:solidFill>
                  <a:schemeClr val="bg1"/>
                </a:solidFill>
              </a:rPr>
              <a:t>Share Your Action Plan Ideas</a:t>
            </a:r>
          </a:p>
        </p:txBody>
      </p:sp>
    </p:spTree>
    <p:custDataLst>
      <p:tags r:id="rId1"/>
    </p:custDataLst>
    <p:extLst>
      <p:ext uri="{BB962C8B-B14F-4D97-AF65-F5344CB8AC3E}">
        <p14:creationId xmlns:p14="http://schemas.microsoft.com/office/powerpoint/2010/main" val="253807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hare_Action_Plan_Ideas">
    <p:spTree>
      <p:nvGrpSpPr>
        <p:cNvPr id="1" name=""/>
        <p:cNvGrpSpPr/>
        <p:nvPr/>
      </p:nvGrpSpPr>
      <p:grpSpPr>
        <a:xfrm>
          <a:off x="0" y="0"/>
          <a:ext cx="0" cy="0"/>
          <a:chOff x="0" y="0"/>
          <a:chExt cx="0" cy="0"/>
        </a:xfrm>
      </p:grpSpPr>
      <p:sp>
        <p:nvSpPr>
          <p:cNvPr id="4" name="TextBox 3"/>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5" name="TextBox 4"/>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10" name="TextBox 9"/>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1997477A-E184-4A6E-A513-1CE7DA23C4B5}"/>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4CF921FA-39D0-4871-B1D8-8E94C9C90604}"/>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E33A60-75F9-415D-A91A-F10AE75A1EC4}"/>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3A7856F7-CD96-4517-B081-6B2659D521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338800"/>
            <a:ext cx="10060773" cy="6709700"/>
          </a:xfrm>
          <a:prstGeom prst="rect">
            <a:avLst/>
          </a:prstGeom>
        </p:spPr>
      </p:pic>
      <p:sp>
        <p:nvSpPr>
          <p:cNvPr id="23" name="Content Placeholder 2">
            <a:extLst>
              <a:ext uri="{FF2B5EF4-FFF2-40B4-BE49-F238E27FC236}">
                <a16:creationId xmlns:a16="http://schemas.microsoft.com/office/drawing/2014/main" id="{2393C496-43B8-463A-8580-0190926C8CE4}"/>
              </a:ext>
            </a:extLst>
          </p:cNvPr>
          <p:cNvSpPr txBox="1">
            <a:spLocks/>
          </p:cNvSpPr>
          <p:nvPr userDrawn="1"/>
        </p:nvSpPr>
        <p:spPr>
          <a:xfrm>
            <a:off x="3390900" y="2739100"/>
            <a:ext cx="6402500" cy="1689101"/>
          </a:xfrm>
          <a:prstGeom prst="rect">
            <a:avLst/>
          </a:prstGeom>
        </p:spPr>
        <p:txBody>
          <a:bodyPr lIns="121917" tIns="60958" rIns="121917" bIns="60958">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Courier New" panose="02070309020205020404" pitchFamily="49" charset="0"/>
              <a:buChar char="o"/>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a:solidFill>
                  <a:schemeClr val="bg1"/>
                </a:solidFill>
              </a:rPr>
              <a:t>Record Your Action Plan Ideas</a:t>
            </a:r>
          </a:p>
        </p:txBody>
      </p:sp>
      <p:sp>
        <p:nvSpPr>
          <p:cNvPr id="25" name="Rectangle 24">
            <a:extLst>
              <a:ext uri="{FF2B5EF4-FFF2-40B4-BE49-F238E27FC236}">
                <a16:creationId xmlns:a16="http://schemas.microsoft.com/office/drawing/2014/main" id="{EA81DBAB-BBFD-4139-85E8-BE76DCC0BA18}"/>
              </a:ext>
            </a:extLst>
          </p:cNvPr>
          <p:cNvSpPr/>
          <p:nvPr userDrawn="1"/>
        </p:nvSpPr>
        <p:spPr>
          <a:xfrm>
            <a:off x="2743200" y="1584376"/>
            <a:ext cx="6667500" cy="87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87853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extBox 3"/>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5" name="TextBox 4"/>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10" name="TextBox 9"/>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1997477A-E184-4A6E-A513-1CE7DA23C4B5}"/>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4CF921FA-39D0-4871-B1D8-8E94C9C90604}"/>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E33A60-75F9-415D-A91A-F10AE75A1EC4}"/>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pic>
        <p:nvPicPr>
          <p:cNvPr id="23" name="Content Placeholder 2" descr="Photo of a blue call out box surrounded by question marks. " title="Questions?">
            <a:extLst>
              <a:ext uri="{FF2B5EF4-FFF2-40B4-BE49-F238E27FC236}">
                <a16:creationId xmlns:a16="http://schemas.microsoft.com/office/drawing/2014/main" id="{9EF69039-DB25-49AF-8A0C-91A8BA63E9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7300" y="952500"/>
            <a:ext cx="9002863" cy="6001910"/>
          </a:xfrm>
          <a:prstGeom prst="rect">
            <a:avLst/>
          </a:prstGeom>
        </p:spPr>
      </p:pic>
      <p:grpSp>
        <p:nvGrpSpPr>
          <p:cNvPr id="14" name="Group 13">
            <a:extLst>
              <a:ext uri="{FF2B5EF4-FFF2-40B4-BE49-F238E27FC236}">
                <a16:creationId xmlns:a16="http://schemas.microsoft.com/office/drawing/2014/main" id="{25110FF1-6C40-4416-A88C-71597B494EE2}"/>
              </a:ext>
            </a:extLst>
          </p:cNvPr>
          <p:cNvGrpSpPr/>
          <p:nvPr userDrawn="1"/>
        </p:nvGrpSpPr>
        <p:grpSpPr>
          <a:xfrm>
            <a:off x="5638800" y="742188"/>
            <a:ext cx="2522183" cy="2550205"/>
            <a:chOff x="6096000" y="1828800"/>
            <a:chExt cx="2788418" cy="2819400"/>
          </a:xfrm>
        </p:grpSpPr>
        <p:pic>
          <p:nvPicPr>
            <p:cNvPr id="16" name="Picture 15">
              <a:extLst>
                <a:ext uri="{FF2B5EF4-FFF2-40B4-BE49-F238E27FC236}">
                  <a16:creationId xmlns:a16="http://schemas.microsoft.com/office/drawing/2014/main" id="{FC0A687B-8478-470C-919D-B6CFCCB3A0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828800"/>
              <a:ext cx="2788418" cy="2819400"/>
            </a:xfrm>
            <a:prstGeom prst="rect">
              <a:avLst/>
            </a:prstGeom>
          </p:spPr>
        </p:pic>
        <p:pic>
          <p:nvPicPr>
            <p:cNvPr id="17" name="Picture 16">
              <a:extLst>
                <a:ext uri="{FF2B5EF4-FFF2-40B4-BE49-F238E27FC236}">
                  <a16:creationId xmlns:a16="http://schemas.microsoft.com/office/drawing/2014/main" id="{60B3DE17-8701-4183-80BF-65A11DA3C51C}"/>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rot="331037">
              <a:off x="7204760" y="3396440"/>
              <a:ext cx="792024" cy="910995"/>
            </a:xfrm>
            <a:prstGeom prst="rect">
              <a:avLst/>
            </a:prstGeom>
            <a:noFill/>
          </p:spPr>
        </p:pic>
      </p:grpSp>
    </p:spTree>
    <p:custDataLst>
      <p:tags r:id="rId1"/>
    </p:custDataLst>
    <p:extLst>
      <p:ext uri="{BB962C8B-B14F-4D97-AF65-F5344CB8AC3E}">
        <p14:creationId xmlns:p14="http://schemas.microsoft.com/office/powerpoint/2010/main" val="2944392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4" name="TextBox 3"/>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5" name="TextBox 4"/>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sp>
        <p:nvSpPr>
          <p:cNvPr id="10" name="TextBox 9"/>
          <p:cNvSpPr txBox="1"/>
          <p:nvPr userDrawn="1"/>
        </p:nvSpPr>
        <p:spPr>
          <a:xfrm>
            <a:off x="-2224193" y="4928188"/>
            <a:ext cx="184731" cy="369332"/>
          </a:xfrm>
          <a:prstGeom prst="rect">
            <a:avLst/>
          </a:prstGeom>
          <a:noFill/>
        </p:spPr>
        <p:txBody>
          <a:bodyPr wrap="none" rtlCol="0">
            <a:spAutoFit/>
          </a:bodyPr>
          <a:lstStyle/>
          <a:p>
            <a:endParaRPr lang="en-US" sz="1800">
              <a:latin typeface="Arial" panose="020B0604020202020204" pitchFamily="34" charset="0"/>
              <a:cs typeface="Arial" panose="020B06040202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627" y="343177"/>
            <a:ext cx="2323407" cy="798022"/>
          </a:xfrm>
          <a:prstGeom prst="rect">
            <a:avLst/>
          </a:prstGeom>
        </p:spPr>
      </p:pic>
      <p:grpSp>
        <p:nvGrpSpPr>
          <p:cNvPr id="11" name="Group 10">
            <a:extLst>
              <a:ext uri="{FF2B5EF4-FFF2-40B4-BE49-F238E27FC236}">
                <a16:creationId xmlns:a16="http://schemas.microsoft.com/office/drawing/2014/main" id="{1997477A-E184-4A6E-A513-1CE7DA23C4B5}"/>
              </a:ext>
            </a:extLst>
          </p:cNvPr>
          <p:cNvGrpSpPr/>
          <p:nvPr userDrawn="1"/>
        </p:nvGrpSpPr>
        <p:grpSpPr>
          <a:xfrm>
            <a:off x="46862" y="1425152"/>
            <a:ext cx="12097512" cy="99695"/>
            <a:chOff x="0" y="1472565"/>
            <a:chExt cx="9144000" cy="99695"/>
          </a:xfrm>
        </p:grpSpPr>
        <p:cxnSp>
          <p:nvCxnSpPr>
            <p:cNvPr id="12" name="Straight Connector 11">
              <a:extLst>
                <a:ext uri="{FF2B5EF4-FFF2-40B4-BE49-F238E27FC236}">
                  <a16:creationId xmlns:a16="http://schemas.microsoft.com/office/drawing/2014/main" id="{4CF921FA-39D0-4871-B1D8-8E94C9C90604}"/>
                </a:ext>
              </a:extLst>
            </p:cNvPr>
            <p:cNvCxnSpPr/>
            <p:nvPr userDrawn="1"/>
          </p:nvCxnSpPr>
          <p:spPr>
            <a:xfrm>
              <a:off x="0" y="1572260"/>
              <a:ext cx="9144000" cy="0"/>
            </a:xfrm>
            <a:prstGeom prst="line">
              <a:avLst/>
            </a:prstGeom>
            <a:ln w="101600" cap="sq">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E33A60-75F9-415D-A91A-F10AE75A1EC4}"/>
                </a:ext>
              </a:extLst>
            </p:cNvPr>
            <p:cNvCxnSpPr/>
            <p:nvPr userDrawn="1"/>
          </p:nvCxnSpPr>
          <p:spPr>
            <a:xfrm>
              <a:off x="0" y="1472565"/>
              <a:ext cx="9144000" cy="0"/>
            </a:xfrm>
            <a:prstGeom prst="line">
              <a:avLst/>
            </a:prstGeom>
            <a:ln w="101600" cap="sq">
              <a:solidFill>
                <a:srgbClr val="084A9C"/>
              </a:solidFill>
            </a:ln>
          </p:spPr>
          <p:style>
            <a:lnRef idx="1">
              <a:schemeClr val="accent1"/>
            </a:lnRef>
            <a:fillRef idx="0">
              <a:schemeClr val="accent1"/>
            </a:fillRef>
            <a:effectRef idx="0">
              <a:schemeClr val="accent1"/>
            </a:effectRef>
            <a:fontRef idx="minor">
              <a:schemeClr val="tx1"/>
            </a:fontRef>
          </p:style>
        </p:cxnSp>
      </p:grpSp>
      <p:pic>
        <p:nvPicPr>
          <p:cNvPr id="23" name="Content Placeholder 2" descr="Photo of a blue call out box surrounded by question marks. " title="Questions?">
            <a:extLst>
              <a:ext uri="{FF2B5EF4-FFF2-40B4-BE49-F238E27FC236}">
                <a16:creationId xmlns:a16="http://schemas.microsoft.com/office/drawing/2014/main" id="{9EF69039-DB25-49AF-8A0C-91A8BA63E9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7300" y="952500"/>
            <a:ext cx="9002863" cy="6001910"/>
          </a:xfrm>
          <a:prstGeom prst="rect">
            <a:avLst/>
          </a:prstGeom>
        </p:spPr>
      </p:pic>
    </p:spTree>
    <p:custDataLst>
      <p:tags r:id="rId1"/>
    </p:custDataLst>
    <p:extLst>
      <p:ext uri="{BB962C8B-B14F-4D97-AF65-F5344CB8AC3E}">
        <p14:creationId xmlns:p14="http://schemas.microsoft.com/office/powerpoint/2010/main" val="338468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imary_Content_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71E0B-1969-4A8D-A660-CBCD4F314E68}"/>
              </a:ext>
            </a:extLst>
          </p:cNvPr>
          <p:cNvSpPr/>
          <p:nvPr userDrawn="1"/>
        </p:nvSpPr>
        <p:spPr>
          <a:xfrm>
            <a:off x="10896600" y="5448300"/>
            <a:ext cx="12954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effectLst/>
              </a:defRPr>
            </a:lvl1pPr>
          </a:lstStyle>
          <a:p>
            <a:r>
              <a:rPr lang="en-US"/>
              <a:t>Click to edit Master title style</a:t>
            </a:r>
          </a:p>
        </p:txBody>
      </p:sp>
      <p:sp>
        <p:nvSpPr>
          <p:cNvPr id="6" name="Content Placeholder 5"/>
          <p:cNvSpPr>
            <a:spLocks noGrp="1"/>
          </p:cNvSpPr>
          <p:nvPr>
            <p:ph sz="quarter" idx="10"/>
          </p:nvPr>
        </p:nvSpPr>
        <p:spPr>
          <a:xfrm>
            <a:off x="571500" y="1752600"/>
            <a:ext cx="1099566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33112842"/>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imary_Content_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71E0B-1969-4A8D-A660-CBCD4F314E68}"/>
              </a:ext>
            </a:extLst>
          </p:cNvPr>
          <p:cNvSpPr/>
          <p:nvPr userDrawn="1"/>
        </p:nvSpPr>
        <p:spPr>
          <a:xfrm>
            <a:off x="0" y="6324600"/>
            <a:ext cx="9677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effectLst/>
              </a:defRPr>
            </a:lvl1pPr>
          </a:lstStyle>
          <a:p>
            <a:r>
              <a:rPr lang="en-US"/>
              <a:t>Click to edit Master title style</a:t>
            </a:r>
          </a:p>
        </p:txBody>
      </p:sp>
      <p:sp>
        <p:nvSpPr>
          <p:cNvPr id="6" name="Content Placeholder 5"/>
          <p:cNvSpPr>
            <a:spLocks noGrp="1"/>
          </p:cNvSpPr>
          <p:nvPr>
            <p:ph sz="quarter" idx="10"/>
          </p:nvPr>
        </p:nvSpPr>
        <p:spPr>
          <a:xfrm>
            <a:off x="571500" y="1752600"/>
            <a:ext cx="1099566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246388028"/>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rimary_Content_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671E0B-1969-4A8D-A660-CBCD4F314E68}"/>
              </a:ext>
            </a:extLst>
          </p:cNvPr>
          <p:cNvSpPr/>
          <p:nvPr userDrawn="1"/>
        </p:nvSpPr>
        <p:spPr>
          <a:xfrm>
            <a:off x="0" y="5638800"/>
            <a:ext cx="12192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effectLst/>
              </a:defRPr>
            </a:lvl1pPr>
          </a:lstStyle>
          <a:p>
            <a:r>
              <a:rPr lang="en-US"/>
              <a:t>Click to edit Master title style</a:t>
            </a:r>
          </a:p>
        </p:txBody>
      </p:sp>
      <p:sp>
        <p:nvSpPr>
          <p:cNvPr id="6" name="Content Placeholder 5"/>
          <p:cNvSpPr>
            <a:spLocks noGrp="1"/>
          </p:cNvSpPr>
          <p:nvPr>
            <p:ph sz="quarter" idx="10"/>
          </p:nvPr>
        </p:nvSpPr>
        <p:spPr>
          <a:xfrm>
            <a:off x="571500" y="1752600"/>
            <a:ext cx="1099566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77354471"/>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effectLst/>
              </a:defRPr>
            </a:lvl1pPr>
          </a:lstStyle>
          <a:p>
            <a:r>
              <a:rPr lang="en-US"/>
              <a:t>Click to edit Master title style</a:t>
            </a:r>
          </a:p>
        </p:txBody>
      </p:sp>
      <p:sp>
        <p:nvSpPr>
          <p:cNvPr id="6" name="Content Placeholder 5"/>
          <p:cNvSpPr>
            <a:spLocks noGrp="1"/>
          </p:cNvSpPr>
          <p:nvPr>
            <p:ph sz="quarter" idx="10"/>
          </p:nvPr>
        </p:nvSpPr>
        <p:spPr>
          <a:xfrm>
            <a:off x="571500" y="1752600"/>
            <a:ext cx="9258300" cy="4114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8462CC6-D96B-4AE7-BA01-33A50C7430F9}"/>
              </a:ext>
            </a:extLst>
          </p:cNvPr>
          <p:cNvPicPr>
            <a:picLocks noChangeAspect="1"/>
          </p:cNvPicPr>
          <p:nvPr userDrawn="1"/>
        </p:nvPicPr>
        <p:blipFill>
          <a:blip r:embed="rId3">
            <a:alphaModFix/>
          </a:blip>
          <a:stretch>
            <a:fillRect/>
          </a:stretch>
        </p:blipFill>
        <p:spPr>
          <a:xfrm rot="17137280">
            <a:off x="9995181" y="1613182"/>
            <a:ext cx="2735471" cy="2735471"/>
          </a:xfrm>
          <a:prstGeom prst="rect">
            <a:avLst/>
          </a:prstGeom>
        </p:spPr>
      </p:pic>
    </p:spTree>
    <p:custDataLst>
      <p:tags r:id="rId1"/>
    </p:custDataLst>
    <p:extLst>
      <p:ext uri="{BB962C8B-B14F-4D97-AF65-F5344CB8AC3E}">
        <p14:creationId xmlns:p14="http://schemas.microsoft.com/office/powerpoint/2010/main" val="3866250408"/>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rimary_Content_Layout">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hasCustomPrompt="1"/>
          </p:nvPr>
        </p:nvSpPr>
        <p:spPr>
          <a:xfrm>
            <a:off x="0" y="0"/>
            <a:ext cx="12192000" cy="1371600"/>
          </a:xfrm>
          <a:prstGeom prst="rect">
            <a:avLst/>
          </a:prstGeom>
        </p:spPr>
        <p:txBody>
          <a:bodyPr lIns="548640"/>
          <a:lstStyle>
            <a:lvl1pPr algn="l">
              <a:defRPr>
                <a:solidFill>
                  <a:schemeClr val="bg1"/>
                </a:solidFill>
                <a:effectLst/>
              </a:defRPr>
            </a:lvl1pPr>
          </a:lstStyle>
          <a:p>
            <a:r>
              <a:rPr lang="en-US"/>
              <a:t>Audience Interaction</a:t>
            </a:r>
          </a:p>
        </p:txBody>
      </p:sp>
      <p:sp>
        <p:nvSpPr>
          <p:cNvPr id="6" name="Content Placeholder 5"/>
          <p:cNvSpPr>
            <a:spLocks noGrp="1"/>
          </p:cNvSpPr>
          <p:nvPr>
            <p:ph sz="quarter" idx="10" hasCustomPrompt="1"/>
          </p:nvPr>
        </p:nvSpPr>
        <p:spPr>
          <a:xfrm>
            <a:off x="571500" y="1752600"/>
            <a:ext cx="6972300" cy="4114800"/>
          </a:xfrm>
          <a:prstGeom prst="rect">
            <a:avLst/>
          </a:prstGeom>
        </p:spPr>
        <p:txBody>
          <a:bodyPr/>
          <a:lstStyle>
            <a:lvl1pPr marL="0" indent="0">
              <a:lnSpc>
                <a:spcPct val="100000"/>
              </a:lnSpc>
              <a:spcBef>
                <a:spcPts val="0"/>
              </a:spcBef>
              <a:spcAft>
                <a:spcPts val="1200"/>
              </a:spcAft>
              <a:buNone/>
              <a:defRPr sz="2200">
                <a:solidFill>
                  <a:schemeClr val="tx1">
                    <a:lumMod val="85000"/>
                    <a:lumOff val="15000"/>
                  </a:schemeClr>
                </a:solidFill>
              </a:defRPr>
            </a:lvl1pPr>
            <a:lvl2pPr>
              <a:lnSpc>
                <a:spcPct val="100000"/>
              </a:lnSpc>
              <a:spcBef>
                <a:spcPts val="0"/>
              </a:spcBef>
              <a:spcAft>
                <a:spcPts val="600"/>
              </a:spcAft>
              <a:defRPr sz="2200"/>
            </a:lvl2pPr>
            <a:lvl3pPr>
              <a:lnSpc>
                <a:spcPct val="100000"/>
              </a:lnSpc>
              <a:spcBef>
                <a:spcPts val="0"/>
              </a:spcBef>
              <a:spcAft>
                <a:spcPts val="600"/>
              </a:spcAft>
              <a:defRPr sz="2200"/>
            </a:lvl3pPr>
            <a:lvl4pPr>
              <a:lnSpc>
                <a:spcPct val="100000"/>
              </a:lnSpc>
              <a:spcBef>
                <a:spcPts val="0"/>
              </a:spcBef>
              <a:spcAft>
                <a:spcPts val="600"/>
              </a:spcAft>
              <a:defRPr sz="2200"/>
            </a:lvl4pPr>
            <a:lvl5pPr>
              <a:lnSpc>
                <a:spcPct val="100000"/>
              </a:lnSpc>
              <a:spcBef>
                <a:spcPts val="0"/>
              </a:spcBef>
              <a:spcAft>
                <a:spcPts val="600"/>
              </a:spcAft>
              <a:defRPr sz="2200"/>
            </a:lvl5pPr>
          </a:lstStyle>
          <a:p>
            <a:pPr marL="0" indent="0">
              <a:spcBef>
                <a:spcPts val="0"/>
              </a:spcBef>
              <a:spcAft>
                <a:spcPts val="1200"/>
              </a:spcAft>
              <a:buNone/>
            </a:pPr>
            <a:r>
              <a:rPr lang="en-US" sz="2400"/>
              <a:t>Today’s presentation is interactive. Using your internet-connected phone, tablet, or laptop, please navigate to:</a:t>
            </a:r>
            <a:br>
              <a:rPr lang="en-US" sz="2400">
                <a:solidFill>
                  <a:schemeClr val="tx1">
                    <a:lumMod val="75000"/>
                    <a:lumOff val="25000"/>
                  </a:schemeClr>
                </a:solidFill>
              </a:rPr>
            </a:br>
            <a:r>
              <a:rPr lang="en-US" sz="2400">
                <a:solidFill>
                  <a:srgbClr val="084A9C"/>
                </a:solidFill>
                <a:hlinkClick r:id="rId3">
                  <a:extLst>
                    <a:ext uri="{A12FA001-AC4F-418D-AE19-62706E023703}">
                      <ahyp:hlinkClr xmlns:ahyp="http://schemas.microsoft.com/office/drawing/2018/hyperlinkcolor" val="tx"/>
                    </a:ext>
                  </a:extLst>
                </a:hlinkClick>
              </a:rPr>
              <a:t>http://www.slido.com</a:t>
            </a:r>
            <a:endParaRPr lang="en-US" sz="2400">
              <a:solidFill>
                <a:srgbClr val="084A9C"/>
              </a:solidFill>
            </a:endParaRPr>
          </a:p>
          <a:p>
            <a:pPr marL="0" indent="0">
              <a:spcBef>
                <a:spcPts val="0"/>
              </a:spcBef>
              <a:spcAft>
                <a:spcPts val="1200"/>
              </a:spcAft>
              <a:buNone/>
            </a:pPr>
            <a:br>
              <a:rPr lang="en-US" sz="2400">
                <a:solidFill>
                  <a:schemeClr val="tx1">
                    <a:lumMod val="75000"/>
                    <a:lumOff val="25000"/>
                  </a:schemeClr>
                </a:solidFill>
              </a:rPr>
            </a:br>
            <a:r>
              <a:rPr lang="en-US" sz="2400">
                <a:solidFill>
                  <a:schemeClr val="tx1">
                    <a:lumMod val="75000"/>
                    <a:lumOff val="25000"/>
                  </a:schemeClr>
                </a:solidFill>
              </a:rPr>
              <a:t>Then enter event code </a:t>
            </a:r>
            <a:r>
              <a:rPr lang="en-US" sz="2400">
                <a:solidFill>
                  <a:srgbClr val="084A9C"/>
                </a:solidFill>
              </a:rPr>
              <a:t>#Econometrica</a:t>
            </a:r>
            <a:endParaRPr lang="en-US" sz="2400"/>
          </a:p>
        </p:txBody>
      </p:sp>
      <p:pic>
        <p:nvPicPr>
          <p:cNvPr id="5" name="Picture 4">
            <a:extLst>
              <a:ext uri="{FF2B5EF4-FFF2-40B4-BE49-F238E27FC236}">
                <a16:creationId xmlns:a16="http://schemas.microsoft.com/office/drawing/2014/main" id="{8AAD5A39-2532-4EBD-B0B7-E167A2C45D7B}"/>
              </a:ext>
            </a:extLst>
          </p:cNvPr>
          <p:cNvPicPr/>
          <p:nvPr userDrawn="1"/>
        </p:nvPicPr>
        <p:blipFill>
          <a:blip r:embed="rId4"/>
          <a:stretch>
            <a:fillRect/>
          </a:stretch>
        </p:blipFill>
        <p:spPr>
          <a:xfrm>
            <a:off x="8077200" y="1638300"/>
            <a:ext cx="2694509" cy="4822280"/>
          </a:xfrm>
          <a:prstGeom prst="rect">
            <a:avLst/>
          </a:prstGeom>
        </p:spPr>
      </p:pic>
      <p:pic>
        <p:nvPicPr>
          <p:cNvPr id="7" name="Picture 6">
            <a:extLst>
              <a:ext uri="{FF2B5EF4-FFF2-40B4-BE49-F238E27FC236}">
                <a16:creationId xmlns:a16="http://schemas.microsoft.com/office/drawing/2014/main" id="{1257ACCC-2FDE-4A31-8D54-FE6127CD000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724758" flipH="1">
            <a:off x="7221200" y="3067116"/>
            <a:ext cx="1712001" cy="1712001"/>
          </a:xfrm>
          <a:prstGeom prst="rect">
            <a:avLst/>
          </a:prstGeom>
        </p:spPr>
      </p:pic>
    </p:spTree>
    <p:custDataLst>
      <p:tags r:id="rId1"/>
    </p:custDataLst>
    <p:extLst>
      <p:ext uri="{BB962C8B-B14F-4D97-AF65-F5344CB8AC3E}">
        <p14:creationId xmlns:p14="http://schemas.microsoft.com/office/powerpoint/2010/main" val="2358283698"/>
      </p:ext>
    </p:extLst>
  </p:cSld>
  <p:clrMapOvr>
    <a:masterClrMapping/>
  </p:clrMapOvr>
  <p:extLst>
    <p:ext uri="{DCECCB84-F9BA-43D5-87BE-67443E8EF086}">
      <p15:sldGuideLst xmlns:p15="http://schemas.microsoft.com/office/powerpoint/2012/main">
        <p15:guide id="1" pos="360">
          <p15:clr>
            <a:srgbClr val="FBAE40"/>
          </p15:clr>
        </p15:guide>
        <p15:guide id="2" orient="horz" pos="11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imary_Split_Vertical">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defRPr>
            </a:lvl1pPr>
          </a:lstStyle>
          <a:p>
            <a:r>
              <a:rPr lang="en-US"/>
              <a:t>Click to edit Master title style</a:t>
            </a:r>
          </a:p>
        </p:txBody>
      </p:sp>
      <p:sp>
        <p:nvSpPr>
          <p:cNvPr id="8" name="Content Placeholder 5"/>
          <p:cNvSpPr>
            <a:spLocks noGrp="1"/>
          </p:cNvSpPr>
          <p:nvPr>
            <p:ph sz="quarter" idx="10"/>
          </p:nvPr>
        </p:nvSpPr>
        <p:spPr>
          <a:xfrm>
            <a:off x="571500" y="1752600"/>
            <a:ext cx="5384800" cy="41910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p:cNvSpPr>
            <a:spLocks noGrp="1"/>
          </p:cNvSpPr>
          <p:nvPr>
            <p:ph sz="quarter" idx="14" hasCustomPrompt="1"/>
          </p:nvPr>
        </p:nvSpPr>
        <p:spPr>
          <a:xfrm>
            <a:off x="6400800" y="1752600"/>
            <a:ext cx="5384800" cy="4191000"/>
          </a:xfrm>
          <a:prstGeom prst="rect">
            <a:avLst/>
          </a:prstGeom>
        </p:spPr>
        <p:txBody>
          <a:bodyPr/>
          <a:lstStyle>
            <a:lvl1pPr marL="342900" marR="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a:solidFill>
                  <a:schemeClr val="tx1">
                    <a:lumMod val="85000"/>
                    <a:lumOff val="15000"/>
                  </a:schemeClr>
                </a:solidFill>
              </a:defRPr>
            </a:lvl1pPr>
            <a:lvl2pPr marL="742950" marR="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a:solidFill>
                  <a:schemeClr val="tx1">
                    <a:lumMod val="85000"/>
                    <a:lumOff val="15000"/>
                  </a:schemeClr>
                </a:solidFill>
              </a:defRPr>
            </a:lvl2pPr>
            <a:lvl3pPr marL="1257300" marR="0"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sz="2400">
                <a:solidFill>
                  <a:schemeClr val="tx1">
                    <a:lumMod val="85000"/>
                    <a:lumOff val="15000"/>
                  </a:schemeClr>
                </a:solidFill>
              </a:defRPr>
            </a:lvl3pPr>
            <a:lvl4pPr marL="1600200" marR="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a:solidFill>
                  <a:schemeClr val="tx1">
                    <a:lumMod val="85000"/>
                    <a:lumOff val="15000"/>
                  </a:schemeClr>
                </a:solidFill>
              </a:defRPr>
            </a:lvl4pPr>
            <a:lvl5pPr marL="2057400" marR="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08292542"/>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imary_Tri-Split_Vertical">
    <p:spTree>
      <p:nvGrpSpPr>
        <p:cNvPr id="1" name=""/>
        <p:cNvGrpSpPr/>
        <p:nvPr/>
      </p:nvGrpSpPr>
      <p:grpSpPr>
        <a:xfrm>
          <a:off x="0" y="0"/>
          <a:ext cx="0" cy="0"/>
          <a:chOff x="0" y="0"/>
          <a:chExt cx="0" cy="0"/>
        </a:xfrm>
      </p:grpSpPr>
      <p:sp>
        <p:nvSpPr>
          <p:cNvPr id="3" name="Title 7"/>
          <p:cNvSpPr txBox="1">
            <a:spLocks/>
          </p:cNvSpPr>
          <p:nvPr userDrawn="1"/>
        </p:nvSpPr>
        <p:spPr>
          <a:xfrm>
            <a:off x="0" y="0"/>
            <a:ext cx="12192000" cy="1371600"/>
          </a:xfrm>
          <a:prstGeom prst="rect">
            <a:avLst/>
          </a:prstGeom>
          <a:solidFill>
            <a:srgbClr val="084A9C"/>
          </a:solidFill>
          <a:effectLst>
            <a:outerShdw dist="76200" dir="5400000" algn="tl" rotWithShape="0">
              <a:srgbClr val="FFD004"/>
            </a:outerShdw>
          </a:effectLst>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endParaRPr lang="en-US" sz="4400"/>
          </a:p>
        </p:txBody>
      </p:sp>
      <p:sp>
        <p:nvSpPr>
          <p:cNvPr id="2" name="Title 1"/>
          <p:cNvSpPr>
            <a:spLocks noGrp="1"/>
          </p:cNvSpPr>
          <p:nvPr>
            <p:ph type="title"/>
          </p:nvPr>
        </p:nvSpPr>
        <p:spPr>
          <a:xfrm>
            <a:off x="0" y="0"/>
            <a:ext cx="12192000" cy="1371600"/>
          </a:xfrm>
          <a:prstGeom prst="rect">
            <a:avLst/>
          </a:prstGeom>
        </p:spPr>
        <p:txBody>
          <a:bodyPr lIns="548640"/>
          <a:lstStyle>
            <a:lvl1pPr algn="l">
              <a:defRPr>
                <a:solidFill>
                  <a:schemeClr val="bg1"/>
                </a:solidFill>
              </a:defRPr>
            </a:lvl1pPr>
          </a:lstStyle>
          <a:p>
            <a:r>
              <a:rPr lang="en-US"/>
              <a:t>Click to edit Master title style</a:t>
            </a:r>
          </a:p>
        </p:txBody>
      </p:sp>
      <p:sp>
        <p:nvSpPr>
          <p:cNvPr id="9" name="Content Placeholder 5"/>
          <p:cNvSpPr>
            <a:spLocks noGrp="1"/>
          </p:cNvSpPr>
          <p:nvPr>
            <p:ph sz="quarter" idx="17" hasCustomPrompt="1"/>
          </p:nvPr>
        </p:nvSpPr>
        <p:spPr>
          <a:xfrm>
            <a:off x="8089900" y="1752600"/>
            <a:ext cx="3657600" cy="4495800"/>
          </a:xfrm>
          <a:prstGeom prst="rect">
            <a:avLst/>
          </a:prstGeom>
        </p:spPr>
        <p:txBody>
          <a:bodyPr/>
          <a:lstStyle>
            <a:lvl1pPr>
              <a:lnSpc>
                <a:spcPct val="100000"/>
              </a:lnSpc>
              <a:spcBef>
                <a:spcPts val="0"/>
              </a:spcBef>
              <a:spcAft>
                <a:spcPts val="600"/>
              </a:spcAft>
              <a:defRPr sz="2400">
                <a:solidFill>
                  <a:schemeClr val="tx1">
                    <a:lumMod val="85000"/>
                    <a:lumOff val="15000"/>
                  </a:schemeClr>
                </a:solidFill>
              </a:defRPr>
            </a:lvl1pPr>
            <a:lvl2pPr>
              <a:lnSpc>
                <a:spcPct val="100000"/>
              </a:lnSpc>
              <a:spcBef>
                <a:spcPts val="0"/>
              </a:spcBef>
              <a:spcAft>
                <a:spcPts val="600"/>
              </a:spcAft>
              <a:defRPr sz="2400">
                <a:solidFill>
                  <a:schemeClr val="tx1">
                    <a:lumMod val="85000"/>
                    <a:lumOff val="15000"/>
                  </a:schemeClr>
                </a:solidFill>
              </a:defRPr>
            </a:lvl2pPr>
            <a:lvl3pPr>
              <a:lnSpc>
                <a:spcPct val="100000"/>
              </a:lnSpc>
              <a:spcBef>
                <a:spcPts val="0"/>
              </a:spcBef>
              <a:spcAft>
                <a:spcPts val="600"/>
              </a:spcAft>
              <a:defRPr sz="2400">
                <a:solidFill>
                  <a:schemeClr val="tx1">
                    <a:lumMod val="85000"/>
                    <a:lumOff val="15000"/>
                  </a:schemeClr>
                </a:solidFill>
              </a:defRPr>
            </a:lvl3pPr>
            <a:lvl4pPr>
              <a:lnSpc>
                <a:spcPct val="100000"/>
              </a:lnSpc>
              <a:spcBef>
                <a:spcPts val="0"/>
              </a:spcBef>
              <a:spcAft>
                <a:spcPts val="600"/>
              </a:spcAft>
              <a:defRPr sz="2400">
                <a:solidFill>
                  <a:schemeClr val="tx1">
                    <a:lumMod val="85000"/>
                    <a:lumOff val="15000"/>
                  </a:schemeClr>
                </a:solidFill>
              </a:defRPr>
            </a:lvl4pPr>
            <a:lvl5pPr>
              <a:lnSpc>
                <a:spcPct val="100000"/>
              </a:lnSpc>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p:cNvSpPr>
            <a:spLocks noGrp="1"/>
          </p:cNvSpPr>
          <p:nvPr>
            <p:ph sz="quarter" idx="10" hasCustomPrompt="1"/>
          </p:nvPr>
        </p:nvSpPr>
        <p:spPr>
          <a:xfrm>
            <a:off x="571500" y="1752600"/>
            <a:ext cx="3657600" cy="4495800"/>
          </a:xfrm>
          <a:prstGeom prst="rect">
            <a:avLst/>
          </a:prstGeom>
        </p:spPr>
        <p:txBody>
          <a:bodyPr/>
          <a:lstStyle>
            <a:lvl1pPr>
              <a:spcBef>
                <a:spcPts val="0"/>
              </a:spcBef>
              <a:spcAft>
                <a:spcPts val="600"/>
              </a:spcAft>
              <a:defRPr sz="2400">
                <a:solidFill>
                  <a:schemeClr val="tx1">
                    <a:lumMod val="85000"/>
                    <a:lumOff val="15000"/>
                  </a:schemeClr>
                </a:solidFill>
              </a:defRPr>
            </a:lvl1pPr>
            <a:lvl2pPr>
              <a:spcBef>
                <a:spcPts val="0"/>
              </a:spcBef>
              <a:spcAft>
                <a:spcPts val="600"/>
              </a:spcAft>
              <a:defRPr sz="2400">
                <a:solidFill>
                  <a:schemeClr val="tx1">
                    <a:lumMod val="85000"/>
                    <a:lumOff val="15000"/>
                  </a:schemeClr>
                </a:solidFill>
              </a:defRPr>
            </a:lvl2pPr>
            <a:lvl3pPr>
              <a:spcBef>
                <a:spcPts val="0"/>
              </a:spcBef>
              <a:spcAft>
                <a:spcPts val="600"/>
              </a:spcAft>
              <a:defRPr sz="2400">
                <a:solidFill>
                  <a:schemeClr val="tx1">
                    <a:lumMod val="85000"/>
                    <a:lumOff val="15000"/>
                  </a:schemeClr>
                </a:solidFill>
              </a:defRPr>
            </a:lvl3pPr>
            <a:lvl4pPr>
              <a:spcBef>
                <a:spcPts val="0"/>
              </a:spcBef>
              <a:spcAft>
                <a:spcPts val="600"/>
              </a:spcAft>
              <a:defRPr sz="2400">
                <a:solidFill>
                  <a:schemeClr val="tx1">
                    <a:lumMod val="85000"/>
                    <a:lumOff val="15000"/>
                  </a:schemeClr>
                </a:solidFill>
              </a:defRPr>
            </a:lvl4pPr>
            <a:lvl5pPr>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16" hasCustomPrompt="1"/>
          </p:nvPr>
        </p:nvSpPr>
        <p:spPr>
          <a:xfrm>
            <a:off x="4330700" y="1752600"/>
            <a:ext cx="3657600" cy="4495800"/>
          </a:xfrm>
          <a:prstGeom prst="rect">
            <a:avLst/>
          </a:prstGeom>
        </p:spPr>
        <p:txBody>
          <a:bodyPr/>
          <a:lstStyle>
            <a:lvl1pPr>
              <a:spcBef>
                <a:spcPts val="0"/>
              </a:spcBef>
              <a:spcAft>
                <a:spcPts val="600"/>
              </a:spcAft>
              <a:defRPr sz="2400">
                <a:solidFill>
                  <a:schemeClr val="tx1">
                    <a:lumMod val="85000"/>
                    <a:lumOff val="15000"/>
                  </a:schemeClr>
                </a:solidFill>
              </a:defRPr>
            </a:lvl1pPr>
            <a:lvl2pPr>
              <a:spcBef>
                <a:spcPts val="0"/>
              </a:spcBef>
              <a:spcAft>
                <a:spcPts val="600"/>
              </a:spcAft>
              <a:defRPr sz="2400">
                <a:solidFill>
                  <a:schemeClr val="tx1">
                    <a:lumMod val="85000"/>
                    <a:lumOff val="15000"/>
                  </a:schemeClr>
                </a:solidFill>
              </a:defRPr>
            </a:lvl2pPr>
            <a:lvl3pPr>
              <a:spcBef>
                <a:spcPts val="0"/>
              </a:spcBef>
              <a:spcAft>
                <a:spcPts val="600"/>
              </a:spcAft>
              <a:defRPr sz="2400">
                <a:solidFill>
                  <a:schemeClr val="tx1">
                    <a:lumMod val="85000"/>
                    <a:lumOff val="15000"/>
                  </a:schemeClr>
                </a:solidFill>
              </a:defRPr>
            </a:lvl3pPr>
            <a:lvl4pPr>
              <a:spcBef>
                <a:spcPts val="0"/>
              </a:spcBef>
              <a:spcAft>
                <a:spcPts val="600"/>
              </a:spcAft>
              <a:defRPr sz="2400">
                <a:solidFill>
                  <a:schemeClr val="tx1">
                    <a:lumMod val="85000"/>
                    <a:lumOff val="15000"/>
                  </a:schemeClr>
                </a:solidFill>
              </a:defRPr>
            </a:lvl4pPr>
            <a:lvl5pPr>
              <a:spcBef>
                <a:spcPts val="0"/>
              </a:spcBef>
              <a:spcAft>
                <a:spcPts val="600"/>
              </a:spcAft>
              <a:defRPr sz="2400">
                <a:solidFill>
                  <a:schemeClr val="tx1">
                    <a:lumMod val="85000"/>
                    <a:lumOff val="15000"/>
                  </a:schemeClr>
                </a:solidFill>
              </a:defRPr>
            </a:lvl5p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430239651"/>
      </p:ext>
    </p:extLst>
  </p:cSld>
  <p:clrMapOvr>
    <a:masterClrMapping/>
  </p:clrMapOvr>
  <p:extLst>
    <p:ext uri="{DCECCB84-F9BA-43D5-87BE-67443E8EF086}">
      <p15:sldGuideLst xmlns:p15="http://schemas.microsoft.com/office/powerpoint/2012/main">
        <p15:guide id="1" pos="360" userDrawn="1">
          <p15:clr>
            <a:srgbClr val="FBAE40"/>
          </p15:clr>
        </p15:guide>
        <p15:guide id="2" orient="horz" pos="110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lide Number Placeholder 6">
            <a:extLst>
              <a:ext uri="{FF2B5EF4-FFF2-40B4-BE49-F238E27FC236}">
                <a16:creationId xmlns:a16="http://schemas.microsoft.com/office/drawing/2014/main" id="{2899C850-AFA5-4D3C-9A96-3FC93CDA8231}"/>
              </a:ext>
            </a:extLst>
          </p:cNvPr>
          <p:cNvSpPr txBox="1">
            <a:spLocks/>
          </p:cNvSpPr>
          <p:nvPr userDrawn="1"/>
        </p:nvSpPr>
        <p:spPr>
          <a:xfrm>
            <a:off x="9956800" y="6389688"/>
            <a:ext cx="700088"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3620560-B8EA-4DDA-9482-C1498EEDB357}" type="slidenum">
              <a:rPr lang="en-US" b="1" smtClean="0">
                <a:solidFill>
                  <a:srgbClr val="965122"/>
                </a:solidFill>
                <a:latin typeface="Arial"/>
                <a:cs typeface="Arial"/>
              </a:rPr>
              <a:pPr fontAlgn="auto">
                <a:spcBef>
                  <a:spcPts val="0"/>
                </a:spcBef>
                <a:spcAft>
                  <a:spcPts val="0"/>
                </a:spcAft>
                <a:defRPr/>
              </a:pPr>
              <a:t>‹#›</a:t>
            </a:fld>
            <a:endParaRPr lang="en-US" b="1">
              <a:solidFill>
                <a:srgbClr val="965122"/>
              </a:solidFill>
              <a:latin typeface="Arial"/>
              <a:cs typeface="Arial"/>
            </a:endParaRPr>
          </a:p>
        </p:txBody>
      </p:sp>
      <p:sp>
        <p:nvSpPr>
          <p:cNvPr id="14" name="Slide Number Placeholder 6">
            <a:extLst>
              <a:ext uri="{FF2B5EF4-FFF2-40B4-BE49-F238E27FC236}">
                <a16:creationId xmlns:a16="http://schemas.microsoft.com/office/drawing/2014/main" id="{4DB02ECE-06A4-45EF-9042-2CE01965EC4C}"/>
              </a:ext>
            </a:extLst>
          </p:cNvPr>
          <p:cNvSpPr txBox="1">
            <a:spLocks/>
          </p:cNvSpPr>
          <p:nvPr userDrawn="1"/>
        </p:nvSpPr>
        <p:spPr>
          <a:xfrm>
            <a:off x="450850" y="6389688"/>
            <a:ext cx="8602663"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1400" b="1">
                <a:solidFill>
                  <a:srgbClr val="965122"/>
                </a:solidFill>
                <a:latin typeface="Arial"/>
                <a:cs typeface="Arial"/>
              </a:rPr>
              <a:t>LTCH QRP: Achieving a Full APU </a:t>
            </a:r>
            <a:r>
              <a:rPr lang="en-US" sz="1400">
                <a:solidFill>
                  <a:srgbClr val="965122"/>
                </a:solidFill>
                <a:latin typeface="Arial"/>
                <a:cs typeface="Arial"/>
              </a:rPr>
              <a:t>| </a:t>
            </a:r>
            <a:r>
              <a:rPr lang="en-US" sz="1400" b="1">
                <a:solidFill>
                  <a:srgbClr val="965122"/>
                </a:solidFill>
                <a:latin typeface="Arial"/>
                <a:cs typeface="Arial"/>
              </a:rPr>
              <a:t> May 2021</a:t>
            </a:r>
          </a:p>
        </p:txBody>
      </p:sp>
      <p:pic>
        <p:nvPicPr>
          <p:cNvPr id="22" name="Picture 21">
            <a:extLst>
              <a:ext uri="{FF2B5EF4-FFF2-40B4-BE49-F238E27FC236}">
                <a16:creationId xmlns:a16="http://schemas.microsoft.com/office/drawing/2014/main" id="{888AD119-75CB-4AD3-B6F2-A174539306D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1010900" y="5715000"/>
            <a:ext cx="931501" cy="1059183"/>
          </a:xfrm>
          <a:prstGeom prst="rect">
            <a:avLst/>
          </a:prstGeom>
        </p:spPr>
      </p:pic>
      <p:sp>
        <p:nvSpPr>
          <p:cNvPr id="5" name="Text Placeholder 4">
            <a:extLst>
              <a:ext uri="{FF2B5EF4-FFF2-40B4-BE49-F238E27FC236}">
                <a16:creationId xmlns:a16="http://schemas.microsoft.com/office/drawing/2014/main" id="{1A504083-3AAB-F949-9211-07D9F824AD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34416410-96BA-824B-AD27-3A63B79E4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custDataLst>
      <p:tags r:id="rId30"/>
    </p:custDataLst>
    <p:extLst>
      <p:ext uri="{BB962C8B-B14F-4D97-AF65-F5344CB8AC3E}">
        <p14:creationId xmlns:p14="http://schemas.microsoft.com/office/powerpoint/2010/main" val="123773465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800" r:id="rId3"/>
    <p:sldLayoutId id="2147483801" r:id="rId4"/>
    <p:sldLayoutId id="2147483802" r:id="rId5"/>
    <p:sldLayoutId id="2147483794" r:id="rId6"/>
    <p:sldLayoutId id="2147483793" r:id="rId7"/>
    <p:sldLayoutId id="2147483657" r:id="rId8"/>
    <p:sldLayoutId id="2147483660" r:id="rId9"/>
    <p:sldLayoutId id="2147483662" r:id="rId10"/>
    <p:sldLayoutId id="2147483790" r:id="rId11"/>
    <p:sldLayoutId id="2147483795" r:id="rId12"/>
    <p:sldLayoutId id="2147483796" r:id="rId13"/>
    <p:sldLayoutId id="2147483797" r:id="rId14"/>
    <p:sldLayoutId id="2147483798" r:id="rId15"/>
    <p:sldLayoutId id="2147483653" r:id="rId16"/>
    <p:sldLayoutId id="2147483783" r:id="rId17"/>
    <p:sldLayoutId id="2147483656" r:id="rId18"/>
    <p:sldLayoutId id="2147483661" r:id="rId19"/>
    <p:sldLayoutId id="2147483664" r:id="rId20"/>
    <p:sldLayoutId id="2147483669" r:id="rId21"/>
    <p:sldLayoutId id="2147483667" r:id="rId22"/>
    <p:sldLayoutId id="2147483791" r:id="rId23"/>
    <p:sldLayoutId id="2147483668" r:id="rId24"/>
    <p:sldLayoutId id="2147483781" r:id="rId25"/>
    <p:sldLayoutId id="2147483805" r:id="rId26"/>
    <p:sldLayoutId id="2147483782" r:id="rId27"/>
    <p:sldLayoutId id="2147483799" r:id="rId28"/>
  </p:sldLayoutIdLst>
  <p:hf hdr="0" dt="0"/>
  <p:txStyles>
    <p:titleStyle>
      <a:lvl1pPr algn="l" defTabSz="914400" rtl="0" eaLnBrk="1" latinLnBrk="0" hangingPunct="1">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100000"/>
        </a:lnSpc>
        <a:spcBef>
          <a:spcPts val="0"/>
        </a:spcBef>
        <a:spcAft>
          <a:spcPts val="600"/>
        </a:spcAft>
        <a:buFont typeface="Courier New" panose="02070309020205020404" pitchFamily="49" charset="0"/>
        <a:buChar char="o"/>
        <a:defRPr sz="240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3" Type="http://schemas.openxmlformats.org/officeDocument/2006/relationships/hyperlink" Target="https://www.cms.gov/Medicare/Quality-Initiatives-Patient-Assessment-Instruments/LTCH-Quality-Reporting/index"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hyperlink" Target="http://www.cdc.gov/nhsn/cms/index.html" TargetMode="External"/><Relationship Id="rId5" Type="http://schemas.openxmlformats.org/officeDocument/2006/relationships/hyperlink" Target="https://www.cms.gov/Medicare/Quality-Initiatives-Patient-Assessment-Instruments/LTCH-Quality-Reporting/LTCH-Quality-Reporting-Reconsideration-and-Exception-and-Extension" TargetMode="External"/><Relationship Id="rId4" Type="http://schemas.openxmlformats.org/officeDocument/2006/relationships/hyperlink" Target="https://www.cms.gov/Medicare/Quality-Initiatives-Patient-Assessment-Instruments/LTCH-Quality-Reporting/LTCH-CARE-Data-Set-and-LTCH-QRP-Manual"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qtso.cms.gov/providers/long-term-care-hospital-ltch-providers/reference-manuals" TargetMode="External"/><Relationship Id="rId7" Type="http://schemas.openxmlformats.org/officeDocument/2006/relationships/image" Target="../media/image68.jpeg"/><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hyperlink" Target="https://qtso.cms.gov/software/iqies/reference-manuals"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mailto:LTCHPRquestions@cms.hhs.gov" TargetMode="External"/><Relationship Id="rId7" Type="http://schemas.openxmlformats.org/officeDocument/2006/relationships/hyperlink" Target="https://www.cms.gov/Medicare/Quality-Initiatives-Patient-Assessment-Instruments/NursingHomeQualityInits/Skilled-Nursing-Facility-Quality-Reporting-Program/QRPHelp@swingtech.com" TargetMode="External"/><Relationship Id="rId2" Type="http://schemas.openxmlformats.org/officeDocument/2006/relationships/hyperlink" Target="mailto:LTCHQualityQuestions@cms.hhs.gov" TargetMode="External"/><Relationship Id="rId1" Type="http://schemas.openxmlformats.org/officeDocument/2006/relationships/slideLayout" Target="../slideLayouts/slideLayout2.xml"/><Relationship Id="rId6" Type="http://schemas.openxmlformats.org/officeDocument/2006/relationships/hyperlink" Target="mailto:LTCHQRPReconsiderations@cms.hhs.gov" TargetMode="External"/><Relationship Id="rId5" Type="http://schemas.openxmlformats.org/officeDocument/2006/relationships/hyperlink" Target="mailto:Help@QTSO.com" TargetMode="External"/><Relationship Id="rId4" Type="http://schemas.openxmlformats.org/officeDocument/2006/relationships/hyperlink" Target="mailto:iqies@cms.hhs.gov"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cms.gov/Medicare/Quality-Initiatives-Patient-Assessment-Instruments/LTCH-Quality-Reporting/index" TargetMode="Externa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9.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39.xml"/><Relationship Id="rId4" Type="http://schemas.openxmlformats.org/officeDocument/2006/relationships/image" Target="../media/image29.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29.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32.pn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hyperlink" Target="http://www.traduccionesyalgomas.com/index.php/2018/06/10/translating-the-verb-to-fail/" TargetMode="Externa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44.xml"/><Relationship Id="rId4" Type="http://schemas.openxmlformats.org/officeDocument/2006/relationships/image" Target="../media/image4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7.jpe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hyperlink" Target="https://qtso.cms.gov/system/files/qtso/Users_Sec5_6.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5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comments" Target="../comments/comment1.xml"/></Relationships>
</file>

<file path=ppt/slides/_rels/slide7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hyperlink" Target="https://www.youtube.com/playlist?list=PLaV7m2-zFKpj2t7Qhn7ONiM0Zb_A1MTIq"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8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hyperlink" Target="mailto:LTCHQRPReconsiderations@cms.hhs.gov" TargetMode="External"/><Relationship Id="rId2" Type="http://schemas.openxmlformats.org/officeDocument/2006/relationships/notesSlide" Target="../notesSlides/notesSlide8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2.xml"/><Relationship Id="rId1" Type="http://schemas.openxmlformats.org/officeDocument/2006/relationships/tags" Target="../tags/tag5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15">
            <a:extLst>
              <a:ext uri="{FF2B5EF4-FFF2-40B4-BE49-F238E27FC236}">
                <a16:creationId xmlns:a16="http://schemas.microsoft.com/office/drawing/2014/main" id="{C0B88E8A-A2F9-43D6-A6AA-C7364E720267}"/>
              </a:ext>
            </a:extLst>
          </p:cNvPr>
          <p:cNvSpPr>
            <a:spLocks noGrp="1"/>
          </p:cNvSpPr>
          <p:nvPr>
            <p:ph type="subTitle" idx="1"/>
          </p:nvPr>
        </p:nvSpPr>
        <p:spPr>
          <a:xfrm>
            <a:off x="4952999" y="3324579"/>
            <a:ext cx="7088945" cy="1066800"/>
          </a:xfrm>
        </p:spPr>
        <p:txBody>
          <a:bodyPr/>
          <a:lstStyle/>
          <a:p>
            <a:r>
              <a:rPr lang="en-US"/>
              <a:t>LTCH QRP: Achieving a Full APU</a:t>
            </a:r>
          </a:p>
        </p:txBody>
      </p:sp>
      <p:sp>
        <p:nvSpPr>
          <p:cNvPr id="23" name="Text Placeholder 1">
            <a:extLst>
              <a:ext uri="{FF2B5EF4-FFF2-40B4-BE49-F238E27FC236}">
                <a16:creationId xmlns:a16="http://schemas.microsoft.com/office/drawing/2014/main" id="{C866BBDF-2817-4829-84BE-9FA60BC0B2D1}"/>
              </a:ext>
            </a:extLst>
          </p:cNvPr>
          <p:cNvSpPr>
            <a:spLocks noGrp="1"/>
          </p:cNvSpPr>
          <p:nvPr>
            <p:ph type="body" sz="quarter" idx="10"/>
          </p:nvPr>
        </p:nvSpPr>
        <p:spPr>
          <a:xfrm>
            <a:off x="4953000" y="3925712"/>
            <a:ext cx="6629400" cy="1066800"/>
          </a:xfrm>
        </p:spPr>
        <p:txBody>
          <a:bodyPr vert="horz" lIns="91440" tIns="45720" rIns="91440" bIns="45720" rtlCol="0" anchor="t">
            <a:noAutofit/>
          </a:bodyPr>
          <a:lstStyle/>
          <a:p>
            <a:r>
              <a:rPr lang="en-US" sz="2000" b="1">
                <a:latin typeface="Arial"/>
                <a:cs typeface="Arial"/>
              </a:rPr>
              <a:t>Christy Hughes, M.H.A</a:t>
            </a:r>
            <a:endParaRPr lang="en-US" sz="2000" b="1"/>
          </a:p>
          <a:p>
            <a:r>
              <a:rPr lang="en-US" sz="2000"/>
              <a:t>Program Coordinator, LTCH QRP </a:t>
            </a:r>
          </a:p>
          <a:p>
            <a:r>
              <a:rPr lang="en-US" sz="2000"/>
              <a:t>Centers for Medicare &amp; Medicaid Services</a:t>
            </a:r>
          </a:p>
          <a:p>
            <a:r>
              <a:rPr lang="en-US" sz="2000" b="1">
                <a:latin typeface="Arial"/>
                <a:cs typeface="Arial"/>
              </a:rPr>
              <a:t>Teresa Mota, B.S.N., R.N.</a:t>
            </a:r>
          </a:p>
          <a:p>
            <a:r>
              <a:rPr lang="en-US" sz="2000"/>
              <a:t>Associate Scientist/Nurse Researcher</a:t>
            </a:r>
          </a:p>
          <a:p>
            <a:r>
              <a:rPr lang="en-US" sz="2000">
                <a:latin typeface="Arial"/>
                <a:cs typeface="Arial"/>
              </a:rPr>
              <a:t>Abt Associates</a:t>
            </a:r>
          </a:p>
          <a:p>
            <a:r>
              <a:rPr lang="en-US" sz="2000"/>
              <a:t>May 27, 2021</a:t>
            </a:r>
            <a:endParaRPr lang="en-US" sz="2000" strike="sngStrike"/>
          </a:p>
        </p:txBody>
      </p:sp>
      <p:sp>
        <p:nvSpPr>
          <p:cNvPr id="3" name="Content Placeholder 2"/>
          <p:cNvSpPr>
            <a:spLocks noGrp="1"/>
          </p:cNvSpPr>
          <p:nvPr>
            <p:ph sz="quarter" idx="11"/>
          </p:nvPr>
        </p:nvSpPr>
        <p:spPr/>
        <p:txBody>
          <a:bodyPr/>
          <a:lstStyle/>
          <a:p>
            <a:r>
              <a:rPr lang="en-US"/>
              <a:t>Quality Reporting Program Provider Training</a:t>
            </a:r>
          </a:p>
        </p:txBody>
      </p:sp>
      <p:sp>
        <p:nvSpPr>
          <p:cNvPr id="5" name="Rectangle 4">
            <a:extLst>
              <a:ext uri="{FF2B5EF4-FFF2-40B4-BE49-F238E27FC236}">
                <a16:creationId xmlns:a16="http://schemas.microsoft.com/office/drawing/2014/main" id="{B45AFDCE-F3E3-45B2-A0C3-6D9DADCE41A2}"/>
              </a:ext>
            </a:extLst>
          </p:cNvPr>
          <p:cNvSpPr/>
          <p:nvPr/>
        </p:nvSpPr>
        <p:spPr>
          <a:xfrm>
            <a:off x="3238500" y="4517687"/>
            <a:ext cx="7505700" cy="1447801"/>
          </a:xfrm>
          <a:prstGeom prst="rect">
            <a:avLst/>
          </a:prstGeom>
          <a:solidFill>
            <a:srgbClr val="063874"/>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2400" b="1">
                <a:solidFill>
                  <a:schemeClr val="bg1"/>
                </a:solidFill>
              </a:rPr>
              <a:t>Please wait, the webinar will begin shortly.</a:t>
            </a:r>
          </a:p>
        </p:txBody>
      </p:sp>
    </p:spTree>
    <p:custDataLst>
      <p:tags r:id="rId1"/>
    </p:custDataLst>
    <p:extLst>
      <p:ext uri="{BB962C8B-B14F-4D97-AF65-F5344CB8AC3E}">
        <p14:creationId xmlns:p14="http://schemas.microsoft.com/office/powerpoint/2010/main" val="383408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Icon of a computer screen with the word &quot;Q&amp;A&quot; highlighted.">
            <a:extLst>
              <a:ext uri="{FF2B5EF4-FFF2-40B4-BE49-F238E27FC236}">
                <a16:creationId xmlns:a16="http://schemas.microsoft.com/office/drawing/2014/main" id="{59754AC3-60A4-4739-985A-E9DC2AC95C39}"/>
              </a:ext>
            </a:extLst>
          </p:cNvPr>
          <p:cNvGrpSpPr/>
          <p:nvPr/>
        </p:nvGrpSpPr>
        <p:grpSpPr>
          <a:xfrm>
            <a:off x="5753100" y="1600200"/>
            <a:ext cx="5906800" cy="4690872"/>
            <a:chOff x="5753100" y="1600200"/>
            <a:chExt cx="5906800" cy="4687237"/>
          </a:xfrm>
        </p:grpSpPr>
        <p:pic>
          <p:nvPicPr>
            <p:cNvPr id="8" name="Picture 7">
              <a:extLst>
                <a:ext uri="{FF2B5EF4-FFF2-40B4-BE49-F238E27FC236}">
                  <a16:creationId xmlns:a16="http://schemas.microsoft.com/office/drawing/2014/main" id="{061CD1DC-29F8-4B20-A7AE-1DAC9D114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100" y="1600200"/>
              <a:ext cx="5906800" cy="4687237"/>
            </a:xfrm>
            <a:prstGeom prst="rect">
              <a:avLst/>
            </a:prstGeom>
          </p:spPr>
        </p:pic>
        <p:sp>
          <p:nvSpPr>
            <p:cNvPr id="17" name="Rectangle 16">
              <a:extLst>
                <a:ext uri="{FF2B5EF4-FFF2-40B4-BE49-F238E27FC236}">
                  <a16:creationId xmlns:a16="http://schemas.microsoft.com/office/drawing/2014/main" id="{8B2FBD2F-8FCB-41E1-AA74-1791045F5883}"/>
                </a:ext>
              </a:extLst>
            </p:cNvPr>
            <p:cNvSpPr/>
            <p:nvPr/>
          </p:nvSpPr>
          <p:spPr>
            <a:xfrm>
              <a:off x="9791700" y="3244701"/>
              <a:ext cx="1531305" cy="1765748"/>
            </a:xfrm>
            <a:prstGeom prst="rect">
              <a:avLst/>
            </a:prstGeom>
            <a:solidFill>
              <a:srgbClr val="084A9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a:t>Help During the Presentation</a:t>
            </a:r>
          </a:p>
        </p:txBody>
      </p:sp>
      <p:sp>
        <p:nvSpPr>
          <p:cNvPr id="3" name="Content Placeholder 2"/>
          <p:cNvSpPr>
            <a:spLocks noGrp="1"/>
          </p:cNvSpPr>
          <p:nvPr>
            <p:ph sz="quarter" idx="10"/>
          </p:nvPr>
        </p:nvSpPr>
        <p:spPr>
          <a:xfrm>
            <a:off x="571500" y="1752600"/>
            <a:ext cx="5105400" cy="4114800"/>
          </a:xfrm>
        </p:spPr>
        <p:txBody>
          <a:bodyPr/>
          <a:lstStyle/>
          <a:p>
            <a:r>
              <a:rPr lang="en-US"/>
              <a:t>If you need any technical assistance during this webinar, please let us know using the Q&amp;A panel to the right of the presentation.</a:t>
            </a:r>
          </a:p>
          <a:p>
            <a:pPr lvl="1"/>
            <a:r>
              <a:rPr lang="en-US"/>
              <a:t>You may also ask any content-related questions you may have during this presentation via the Q&amp;A panel.</a:t>
            </a:r>
          </a:p>
        </p:txBody>
      </p:sp>
    </p:spTree>
    <p:custDataLst>
      <p:tags r:id="rId1"/>
    </p:custDataLst>
    <p:extLst>
      <p:ext uri="{BB962C8B-B14F-4D97-AF65-F5344CB8AC3E}">
        <p14:creationId xmlns:p14="http://schemas.microsoft.com/office/powerpoint/2010/main" val="40595674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D3A6-A83C-E249-9CCC-6BF626902C3E}"/>
              </a:ext>
            </a:extLst>
          </p:cNvPr>
          <p:cNvSpPr>
            <a:spLocks noGrp="1"/>
          </p:cNvSpPr>
          <p:nvPr>
            <p:ph type="title"/>
          </p:nvPr>
        </p:nvSpPr>
        <p:spPr/>
        <p:txBody>
          <a:bodyPr/>
          <a:lstStyle/>
          <a:p>
            <a:r>
              <a:rPr lang="en-US"/>
              <a:t>Relationship Between Quality Reporting and APU: LTCH QRP Life Cycle</a:t>
            </a:r>
          </a:p>
        </p:txBody>
      </p:sp>
      <p:graphicFrame>
        <p:nvGraphicFramePr>
          <p:cNvPr id="3" name="Table 3">
            <a:extLst>
              <a:ext uri="{FF2B5EF4-FFF2-40B4-BE49-F238E27FC236}">
                <a16:creationId xmlns:a16="http://schemas.microsoft.com/office/drawing/2014/main" id="{31B59B32-9CB9-7B44-B0EA-43E967906039}"/>
              </a:ext>
            </a:extLst>
          </p:cNvPr>
          <p:cNvGraphicFramePr>
            <a:graphicFrameLocks noGrp="1" noChangeAspect="1"/>
          </p:cNvGraphicFramePr>
          <p:nvPr/>
        </p:nvGraphicFramePr>
        <p:xfrm>
          <a:off x="1219201" y="2269374"/>
          <a:ext cx="10096500" cy="1371600"/>
        </p:xfrm>
        <a:graphic>
          <a:graphicData uri="http://schemas.openxmlformats.org/drawingml/2006/table">
            <a:tbl>
              <a:tblPr firstRow="1" bandRow="1">
                <a:tableStyleId>{5C22544A-7EE6-4342-B048-85BDC9FD1C3A}</a:tableStyleId>
              </a:tblPr>
              <a:tblGrid>
                <a:gridCol w="2683256">
                  <a:extLst>
                    <a:ext uri="{9D8B030D-6E8A-4147-A177-3AD203B41FA5}">
                      <a16:colId xmlns:a16="http://schemas.microsoft.com/office/drawing/2014/main" val="3992061814"/>
                    </a:ext>
                  </a:extLst>
                </a:gridCol>
                <a:gridCol w="2251182">
                  <a:extLst>
                    <a:ext uri="{9D8B030D-6E8A-4147-A177-3AD203B41FA5}">
                      <a16:colId xmlns:a16="http://schemas.microsoft.com/office/drawing/2014/main" val="3072724131"/>
                    </a:ext>
                  </a:extLst>
                </a:gridCol>
                <a:gridCol w="242314">
                  <a:extLst>
                    <a:ext uri="{9D8B030D-6E8A-4147-A177-3AD203B41FA5}">
                      <a16:colId xmlns:a16="http://schemas.microsoft.com/office/drawing/2014/main" val="2591319486"/>
                    </a:ext>
                  </a:extLst>
                </a:gridCol>
                <a:gridCol w="293716">
                  <a:extLst>
                    <a:ext uri="{9D8B030D-6E8A-4147-A177-3AD203B41FA5}">
                      <a16:colId xmlns:a16="http://schemas.microsoft.com/office/drawing/2014/main" val="2849958356"/>
                    </a:ext>
                  </a:extLst>
                </a:gridCol>
                <a:gridCol w="367146">
                  <a:extLst>
                    <a:ext uri="{9D8B030D-6E8A-4147-A177-3AD203B41FA5}">
                      <a16:colId xmlns:a16="http://schemas.microsoft.com/office/drawing/2014/main" val="3702426225"/>
                    </a:ext>
                  </a:extLst>
                </a:gridCol>
                <a:gridCol w="4258886">
                  <a:extLst>
                    <a:ext uri="{9D8B030D-6E8A-4147-A177-3AD203B41FA5}">
                      <a16:colId xmlns:a16="http://schemas.microsoft.com/office/drawing/2014/main" val="1639892368"/>
                    </a:ext>
                  </a:extLst>
                </a:gridCol>
              </a:tblGrid>
              <a:tr h="1371600">
                <a:tc>
                  <a:txBody>
                    <a:bodyPr/>
                    <a:lstStyle/>
                    <a:p>
                      <a:pPr algn="ctr"/>
                      <a:r>
                        <a:rPr lang="en-US" sz="2400" dirty="0">
                          <a:solidFill>
                            <a:schemeClr val="bg1"/>
                          </a:solidFill>
                        </a:rPr>
                        <a:t>Data Collection &amp; Submission </a:t>
                      </a:r>
                    </a:p>
                    <a:p>
                      <a:pPr algn="ctr"/>
                      <a:r>
                        <a:rPr lang="en-US" sz="2400" dirty="0">
                          <a:solidFill>
                            <a:schemeClr val="bg1"/>
                          </a:solidFill>
                        </a:rPr>
                        <a:t>(LCDS)</a:t>
                      </a:r>
                    </a:p>
                  </a:txBody>
                  <a:tcPr anchor="ctr">
                    <a:lnR w="38100" cap="flat" cmpd="sng" algn="ctr">
                      <a:solidFill>
                        <a:schemeClr val="bg1"/>
                      </a:solidFill>
                      <a:prstDash val="solid"/>
                      <a:round/>
                      <a:headEnd type="none" w="med" len="med"/>
                      <a:tailEnd type="none" w="med" len="med"/>
                    </a:lnR>
                    <a:solidFill>
                      <a:schemeClr val="tx2"/>
                    </a:solidFill>
                  </a:tcPr>
                </a:tc>
                <a:tc>
                  <a:txBody>
                    <a:bodyPr/>
                    <a:lstStyle/>
                    <a:p>
                      <a:pPr algn="ctr"/>
                      <a:r>
                        <a:rPr lang="en-US" sz="2400">
                          <a:solidFill>
                            <a:schemeClr val="bg1"/>
                          </a:solidFill>
                        </a:rPr>
                        <a:t>CMS Compliance Determination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3"/>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4"/>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a:txBody>
                    <a:bodyPr/>
                    <a:lstStyle/>
                    <a:p>
                      <a:pPr algn="ctr"/>
                      <a:r>
                        <a:rPr lang="en-US" sz="2200" dirty="0">
                          <a:solidFill>
                            <a:schemeClr val="bg1"/>
                          </a:solidFill>
                        </a:rPr>
                        <a:t>Payment Impact</a:t>
                      </a:r>
                    </a:p>
                    <a:p>
                      <a:pPr algn="ctr"/>
                      <a:r>
                        <a:rPr lang="en-US" sz="2200" dirty="0">
                          <a:solidFill>
                            <a:schemeClr val="bg1"/>
                          </a:solidFill>
                        </a:rPr>
                        <a:t>APU in Effect for FY</a:t>
                      </a:r>
                    </a:p>
                  </a:txBody>
                  <a:tcPr anchor="ctr">
                    <a:lnL w="38100" cap="flat" cmpd="sng" algn="ctr">
                      <a:solidFill>
                        <a:schemeClr val="bg1"/>
                      </a:solidFill>
                      <a:prstDash val="solid"/>
                      <a:round/>
                      <a:headEnd type="none" w="med" len="med"/>
                      <a:tailEnd type="none" w="med" len="med"/>
                    </a:lnL>
                    <a:solidFill>
                      <a:schemeClr val="accent6"/>
                    </a:solidFill>
                  </a:tcPr>
                </a:tc>
                <a:extLst>
                  <a:ext uri="{0D108BD9-81ED-4DB2-BD59-A6C34878D82A}">
                    <a16:rowId xmlns:a16="http://schemas.microsoft.com/office/drawing/2014/main" val="934148204"/>
                  </a:ext>
                </a:extLst>
              </a:tr>
            </a:tbl>
          </a:graphicData>
        </a:graphic>
      </p:graphicFrame>
      <p:grpSp>
        <p:nvGrpSpPr>
          <p:cNvPr id="36" name="Group 5">
            <a:extLst>
              <a:ext uri="{FF2B5EF4-FFF2-40B4-BE49-F238E27FC236}">
                <a16:creationId xmlns:a16="http://schemas.microsoft.com/office/drawing/2014/main" id="{48C06EA3-4FEC-0043-8B4F-4AC143B7A2B4}"/>
              </a:ext>
            </a:extLst>
          </p:cNvPr>
          <p:cNvGrpSpPr/>
          <p:nvPr/>
        </p:nvGrpSpPr>
        <p:grpSpPr>
          <a:xfrm>
            <a:off x="3238377" y="3462803"/>
            <a:ext cx="7201023" cy="1684159"/>
            <a:chOff x="3207471" y="4290059"/>
            <a:chExt cx="7201023" cy="1684159"/>
          </a:xfrm>
        </p:grpSpPr>
        <p:sp>
          <p:nvSpPr>
            <p:cNvPr id="7" name="TextBox 12">
              <a:extLst>
                <a:ext uri="{FF2B5EF4-FFF2-40B4-BE49-F238E27FC236}">
                  <a16:creationId xmlns:a16="http://schemas.microsoft.com/office/drawing/2014/main" id="{80AC0A7A-AF2D-0342-BF3F-87D2E5E666D8}"/>
                </a:ext>
              </a:extLst>
            </p:cNvPr>
            <p:cNvSpPr txBox="1"/>
            <p:nvPr/>
          </p:nvSpPr>
          <p:spPr>
            <a:xfrm>
              <a:off x="3207471" y="5250318"/>
              <a:ext cx="2065387" cy="723900"/>
            </a:xfrm>
            <a:prstGeom prst="rect">
              <a:avLst/>
            </a:prstGeom>
          </p:spPr>
          <p:txBody>
            <a:bodyPr wrap="square" lIns="121917" tIns="60958" rIns="121917" bIns="60958" rtlCol="0" anchor="t">
              <a:noAutofit/>
            </a:bodyPr>
            <a:lstStyle/>
            <a:p>
              <a:pPr algn="ctr"/>
              <a:r>
                <a:rPr lang="en-US" sz="1600" b="1" dirty="0">
                  <a:solidFill>
                    <a:schemeClr val="accent4"/>
                  </a:solidFill>
                </a:rPr>
                <a:t>CMS Sends Non-Compliance Letters</a:t>
              </a:r>
              <a:endParaRPr lang="en-US" dirty="0">
                <a:solidFill>
                  <a:schemeClr val="accent4"/>
                </a:solidFill>
                <a:cs typeface="Calibri"/>
              </a:endParaRPr>
            </a:p>
            <a:p>
              <a:pPr marL="0" indent="0" algn="ctr">
                <a:buNone/>
              </a:pPr>
              <a:r>
                <a:rPr lang="en-US" sz="1600" b="1" dirty="0">
                  <a:solidFill>
                    <a:schemeClr val="accent4"/>
                  </a:solidFill>
                </a:rPr>
                <a:t>June</a:t>
              </a:r>
              <a:r>
                <a:rPr lang="en-US" sz="1600" b="1" dirty="0">
                  <a:solidFill>
                    <a:schemeClr val="accent4"/>
                  </a:solidFill>
                  <a:cs typeface="Calibri"/>
                </a:rPr>
                <a:t>/July</a:t>
              </a:r>
              <a:endParaRPr lang="en-US" dirty="0">
                <a:solidFill>
                  <a:schemeClr val="accent4"/>
                </a:solidFill>
                <a:cs typeface="Calibri"/>
              </a:endParaRPr>
            </a:p>
          </p:txBody>
        </p:sp>
        <p:sp>
          <p:nvSpPr>
            <p:cNvPr id="8" name="TextBox 14">
              <a:extLst>
                <a:ext uri="{FF2B5EF4-FFF2-40B4-BE49-F238E27FC236}">
                  <a16:creationId xmlns:a16="http://schemas.microsoft.com/office/drawing/2014/main" id="{451FA388-5480-6C4E-8036-58DDE4E92E3F}"/>
                </a:ext>
              </a:extLst>
            </p:cNvPr>
            <p:cNvSpPr txBox="1"/>
            <p:nvPr/>
          </p:nvSpPr>
          <p:spPr>
            <a:xfrm>
              <a:off x="5272858" y="5219700"/>
              <a:ext cx="2484483" cy="723900"/>
            </a:xfrm>
            <a:prstGeom prst="rect">
              <a:avLst/>
            </a:prstGeom>
          </p:spPr>
          <p:txBody>
            <a:bodyPr wrap="square" lIns="121917" tIns="60958" rIns="121917" bIns="60958" rtlCol="0" anchor="t">
              <a:noAutofit/>
            </a:bodyPr>
            <a:lstStyle/>
            <a:p>
              <a:pPr algn="ctr"/>
              <a:r>
                <a:rPr lang="en-US" sz="1600" b="1" dirty="0">
                  <a:solidFill>
                    <a:schemeClr val="accent1"/>
                  </a:solidFill>
                </a:rPr>
                <a:t>Non-Compliant LTCHs Complete Reconsideration Requests Within 30 Days </a:t>
              </a:r>
              <a:endParaRPr lang="en-US" sz="1600" b="1" dirty="0">
                <a:solidFill>
                  <a:schemeClr val="accent1"/>
                </a:solidFill>
                <a:cs typeface="Calibri"/>
              </a:endParaRPr>
            </a:p>
            <a:p>
              <a:pPr algn="ctr"/>
              <a:r>
                <a:rPr lang="en-US" sz="1600" b="1" dirty="0">
                  <a:solidFill>
                    <a:schemeClr val="accent1"/>
                  </a:solidFill>
                  <a:cs typeface="Calibri"/>
                </a:rPr>
                <a:t>July/August</a:t>
              </a:r>
            </a:p>
            <a:p>
              <a:pPr algn="ctr"/>
              <a:endParaRPr lang="en-US" sz="1600" b="1" dirty="0">
                <a:solidFill>
                  <a:schemeClr val="accent1"/>
                </a:solidFill>
                <a:cs typeface="Calibri"/>
              </a:endParaRPr>
            </a:p>
          </p:txBody>
        </p:sp>
        <p:sp>
          <p:nvSpPr>
            <p:cNvPr id="9" name="TextBox 15">
              <a:extLst>
                <a:ext uri="{FF2B5EF4-FFF2-40B4-BE49-F238E27FC236}">
                  <a16:creationId xmlns:a16="http://schemas.microsoft.com/office/drawing/2014/main" id="{EEA80522-C621-6F48-AD5C-EAC79C2B5D99}"/>
                </a:ext>
              </a:extLst>
            </p:cNvPr>
            <p:cNvSpPr txBox="1"/>
            <p:nvPr/>
          </p:nvSpPr>
          <p:spPr>
            <a:xfrm>
              <a:off x="7772400" y="5219700"/>
              <a:ext cx="2636094" cy="723900"/>
            </a:xfrm>
            <a:prstGeom prst="rect">
              <a:avLst/>
            </a:prstGeom>
          </p:spPr>
          <p:txBody>
            <a:bodyPr wrap="square" lIns="121917" tIns="60958" rIns="121917" bIns="60958" rtlCol="0" anchor="t">
              <a:noAutofit/>
            </a:bodyPr>
            <a:lstStyle/>
            <a:p>
              <a:pPr marL="0" indent="0" algn="ctr">
                <a:buNone/>
              </a:pPr>
              <a:r>
                <a:rPr lang="en-US" sz="1600" b="1" dirty="0">
                  <a:solidFill>
                    <a:schemeClr val="accent2"/>
                  </a:solidFill>
                </a:rPr>
                <a:t>CMS Delivers Reconsideration Results</a:t>
              </a:r>
              <a:endParaRPr lang="en-US" dirty="0"/>
            </a:p>
            <a:p>
              <a:pPr algn="ctr"/>
              <a:r>
                <a:rPr lang="en-US" sz="1600" b="1" dirty="0">
                  <a:solidFill>
                    <a:schemeClr val="accent2"/>
                  </a:solidFill>
                  <a:cs typeface="Calibri"/>
                </a:rPr>
                <a:t>September</a:t>
              </a:r>
            </a:p>
          </p:txBody>
        </p:sp>
        <p:grpSp>
          <p:nvGrpSpPr>
            <p:cNvPr id="14" name="Group 16">
              <a:extLst>
                <a:ext uri="{FF2B5EF4-FFF2-40B4-BE49-F238E27FC236}">
                  <a16:creationId xmlns:a16="http://schemas.microsoft.com/office/drawing/2014/main" id="{01EEB77A-BCD8-7746-9F26-67E67DC9A3A6}"/>
                </a:ext>
              </a:extLst>
            </p:cNvPr>
            <p:cNvGrpSpPr/>
            <p:nvPr/>
          </p:nvGrpSpPr>
          <p:grpSpPr>
            <a:xfrm>
              <a:off x="4686300" y="4443984"/>
              <a:ext cx="1570088" cy="797952"/>
              <a:chOff x="4535424" y="4471416"/>
              <a:chExt cx="1570088" cy="797952"/>
            </a:xfrm>
          </p:grpSpPr>
          <p:cxnSp>
            <p:nvCxnSpPr>
              <p:cNvPr id="11" name="Straight Connector 32">
                <a:extLst>
                  <a:ext uri="{FF2B5EF4-FFF2-40B4-BE49-F238E27FC236}">
                    <a16:creationId xmlns:a16="http://schemas.microsoft.com/office/drawing/2014/main" id="{7033B98C-C105-B546-84A2-12B0F54CE7ED}"/>
                  </a:ext>
                </a:extLst>
              </p:cNvPr>
              <p:cNvCxnSpPr/>
              <p:nvPr/>
            </p:nvCxnSpPr>
            <p:spPr>
              <a:xfrm flipV="1">
                <a:off x="6099048" y="4471416"/>
                <a:ext cx="0" cy="24765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12" name="Straight Connector 37">
                <a:extLst>
                  <a:ext uri="{FF2B5EF4-FFF2-40B4-BE49-F238E27FC236}">
                    <a16:creationId xmlns:a16="http://schemas.microsoft.com/office/drawing/2014/main" id="{7DD9EAC5-A6B8-E94C-8772-20A100CD158E}"/>
                  </a:ext>
                </a:extLst>
              </p:cNvPr>
              <p:cNvCxnSpPr>
                <a:cxnSpLocks/>
              </p:cNvCxnSpPr>
              <p:nvPr/>
            </p:nvCxnSpPr>
            <p:spPr>
              <a:xfrm flipV="1">
                <a:off x="4535424" y="4727448"/>
                <a:ext cx="1570088" cy="54192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grpSp>
        <p:grpSp>
          <p:nvGrpSpPr>
            <p:cNvPr id="21" name="Group 17">
              <a:extLst>
                <a:ext uri="{FF2B5EF4-FFF2-40B4-BE49-F238E27FC236}">
                  <a16:creationId xmlns:a16="http://schemas.microsoft.com/office/drawing/2014/main" id="{41069B93-5920-1B47-991D-1BD6363D7041}"/>
                </a:ext>
              </a:extLst>
            </p:cNvPr>
            <p:cNvGrpSpPr/>
            <p:nvPr/>
          </p:nvGrpSpPr>
          <p:grpSpPr>
            <a:xfrm rot="10800000" flipV="1">
              <a:off x="6858000" y="4442281"/>
              <a:ext cx="1570088" cy="797952"/>
              <a:chOff x="4535424" y="4471416"/>
              <a:chExt cx="1570088" cy="797952"/>
            </a:xfrm>
          </p:grpSpPr>
          <p:cxnSp>
            <p:nvCxnSpPr>
              <p:cNvPr id="22" name="Straight Connector 30">
                <a:extLst>
                  <a:ext uri="{FF2B5EF4-FFF2-40B4-BE49-F238E27FC236}">
                    <a16:creationId xmlns:a16="http://schemas.microsoft.com/office/drawing/2014/main" id="{E0B81F23-53FE-0748-A619-63FF63245D03}"/>
                  </a:ext>
                </a:extLst>
              </p:cNvPr>
              <p:cNvCxnSpPr/>
              <p:nvPr/>
            </p:nvCxnSpPr>
            <p:spPr>
              <a:xfrm flipV="1">
                <a:off x="6099048" y="4471416"/>
                <a:ext cx="0" cy="24765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23" name="Straight Connector 31">
                <a:extLst>
                  <a:ext uri="{FF2B5EF4-FFF2-40B4-BE49-F238E27FC236}">
                    <a16:creationId xmlns:a16="http://schemas.microsoft.com/office/drawing/2014/main" id="{B638CA7E-6FFB-C848-AEE2-BF9C518D9730}"/>
                  </a:ext>
                </a:extLst>
              </p:cNvPr>
              <p:cNvCxnSpPr>
                <a:cxnSpLocks/>
              </p:cNvCxnSpPr>
              <p:nvPr/>
            </p:nvCxnSpPr>
            <p:spPr>
              <a:xfrm flipV="1">
                <a:off x="4535424" y="4727448"/>
                <a:ext cx="1570088" cy="54192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grpSp>
        <p:cxnSp>
          <p:nvCxnSpPr>
            <p:cNvPr id="24" name="Straight Connector 18">
              <a:extLst>
                <a:ext uri="{FF2B5EF4-FFF2-40B4-BE49-F238E27FC236}">
                  <a16:creationId xmlns:a16="http://schemas.microsoft.com/office/drawing/2014/main" id="{77DC9819-BBFE-EC4D-A949-4E47EA09A955}"/>
                </a:ext>
              </a:extLst>
            </p:cNvPr>
            <p:cNvCxnSpPr/>
            <p:nvPr/>
          </p:nvCxnSpPr>
          <p:spPr>
            <a:xfrm flipV="1">
              <a:off x="6515100" y="4443984"/>
              <a:ext cx="0" cy="73152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sp>
          <p:nvSpPr>
            <p:cNvPr id="25" name="Oval 19">
              <a:extLst>
                <a:ext uri="{FF2B5EF4-FFF2-40B4-BE49-F238E27FC236}">
                  <a16:creationId xmlns:a16="http://schemas.microsoft.com/office/drawing/2014/main" id="{3BDFB26E-64CF-3547-B67D-23C58E7670EF}"/>
                </a:ext>
              </a:extLst>
            </p:cNvPr>
            <p:cNvSpPr>
              <a:spLocks noChangeAspect="1"/>
            </p:cNvSpPr>
            <p:nvPr/>
          </p:nvSpPr>
          <p:spPr>
            <a:xfrm rot="10800000" flipV="1">
              <a:off x="62103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8">
              <a:extLst>
                <a:ext uri="{FF2B5EF4-FFF2-40B4-BE49-F238E27FC236}">
                  <a16:creationId xmlns:a16="http://schemas.microsoft.com/office/drawing/2014/main" id="{CD6A1E2F-FB4B-6046-A3B5-019BDB5F455A}"/>
                </a:ext>
              </a:extLst>
            </p:cNvPr>
            <p:cNvSpPr>
              <a:spLocks noChangeAspect="1"/>
            </p:cNvSpPr>
            <p:nvPr/>
          </p:nvSpPr>
          <p:spPr>
            <a:xfrm rot="10800000" flipV="1">
              <a:off x="64770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9">
              <a:extLst>
                <a:ext uri="{FF2B5EF4-FFF2-40B4-BE49-F238E27FC236}">
                  <a16:creationId xmlns:a16="http://schemas.microsoft.com/office/drawing/2014/main" id="{3F404AFE-6F41-DE4F-B972-96DFE4BDC587}"/>
                </a:ext>
              </a:extLst>
            </p:cNvPr>
            <p:cNvSpPr>
              <a:spLocks noChangeAspect="1"/>
            </p:cNvSpPr>
            <p:nvPr/>
          </p:nvSpPr>
          <p:spPr>
            <a:xfrm rot="10800000" flipV="1">
              <a:off x="68199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1FC1F9D9-25D3-DE4C-81CF-3EDE0099616C}"/>
              </a:ext>
            </a:extLst>
          </p:cNvPr>
          <p:cNvSpPr txBox="1"/>
          <p:nvPr/>
        </p:nvSpPr>
        <p:spPr>
          <a:xfrm>
            <a:off x="1219201" y="1790700"/>
            <a:ext cx="2628899" cy="533400"/>
          </a:xfrm>
          <a:prstGeom prst="rect">
            <a:avLst/>
          </a:prstGeom>
        </p:spPr>
        <p:txBody>
          <a:bodyPr wrap="square" lIns="121917" tIns="60958" rIns="121917" bIns="60958" rtlCol="0" anchor="t">
            <a:noAutofit/>
          </a:bodyPr>
          <a:lstStyle/>
          <a:p>
            <a:pPr algn="ctr"/>
            <a:r>
              <a:rPr lang="en-US" sz="1400" b="1" dirty="0">
                <a:solidFill>
                  <a:schemeClr val="tx1">
                    <a:lumMod val="85000"/>
                    <a:lumOff val="15000"/>
                  </a:schemeClr>
                </a:solidFill>
              </a:rPr>
              <a:t>January 1 - December 31, 2020</a:t>
            </a:r>
          </a:p>
          <a:p>
            <a:pPr marL="0" indent="0" algn="ctr">
              <a:buNone/>
            </a:pPr>
            <a:r>
              <a:rPr lang="en-US" sz="1400" b="1" dirty="0">
                <a:solidFill>
                  <a:schemeClr val="tx1">
                    <a:lumMod val="85000"/>
                    <a:lumOff val="15000"/>
                  </a:schemeClr>
                </a:solidFill>
              </a:rPr>
              <a:t>(CY 2020) </a:t>
            </a:r>
          </a:p>
        </p:txBody>
      </p:sp>
      <p:sp>
        <p:nvSpPr>
          <p:cNvPr id="28" name="TextBox 27">
            <a:extLst>
              <a:ext uri="{FF2B5EF4-FFF2-40B4-BE49-F238E27FC236}">
                <a16:creationId xmlns:a16="http://schemas.microsoft.com/office/drawing/2014/main" id="{CB5C2CB2-9BDB-B049-989C-27E93BB7951E}"/>
              </a:ext>
            </a:extLst>
          </p:cNvPr>
          <p:cNvSpPr txBox="1"/>
          <p:nvPr/>
        </p:nvSpPr>
        <p:spPr>
          <a:xfrm>
            <a:off x="3924300" y="1790700"/>
            <a:ext cx="2201094" cy="533400"/>
          </a:xfrm>
          <a:prstGeom prst="rect">
            <a:avLst/>
          </a:prstGeom>
        </p:spPr>
        <p:txBody>
          <a:bodyPr wrap="square" lIns="121917" tIns="60958" rIns="121917" bIns="60958" rtlCol="0">
            <a:noAutofit/>
          </a:bodyPr>
          <a:lstStyle/>
          <a:p>
            <a:pPr marL="0" indent="0" algn="ctr">
              <a:buNone/>
            </a:pPr>
            <a:r>
              <a:rPr lang="en-US" sz="1400" b="1"/>
              <a:t>During the first half of </a:t>
            </a:r>
          </a:p>
          <a:p>
            <a:pPr marL="0" indent="0" algn="ctr">
              <a:buNone/>
            </a:pPr>
            <a:r>
              <a:rPr lang="en-US" sz="1400" b="1"/>
              <a:t>CY 2021</a:t>
            </a:r>
          </a:p>
        </p:txBody>
      </p:sp>
      <p:sp>
        <p:nvSpPr>
          <p:cNvPr id="34" name="TextBox 33">
            <a:extLst>
              <a:ext uri="{FF2B5EF4-FFF2-40B4-BE49-F238E27FC236}">
                <a16:creationId xmlns:a16="http://schemas.microsoft.com/office/drawing/2014/main" id="{6E4C899B-F0A8-F44B-A2AF-A9C2B503FA25}"/>
              </a:ext>
            </a:extLst>
          </p:cNvPr>
          <p:cNvSpPr txBox="1"/>
          <p:nvPr/>
        </p:nvSpPr>
        <p:spPr>
          <a:xfrm>
            <a:off x="7089289" y="1790700"/>
            <a:ext cx="4226412" cy="533400"/>
          </a:xfrm>
          <a:prstGeom prst="rect">
            <a:avLst/>
          </a:prstGeom>
        </p:spPr>
        <p:txBody>
          <a:bodyPr wrap="square" lIns="121917" tIns="60958" rIns="121917" bIns="60958" rtlCol="0" anchor="t">
            <a:noAutofit/>
          </a:bodyPr>
          <a:lstStyle/>
          <a:p>
            <a:pPr marL="0" indent="0" algn="ctr">
              <a:buNone/>
            </a:pPr>
            <a:r>
              <a:rPr lang="en-US" sz="1400" b="1" dirty="0"/>
              <a:t>FY 2022</a:t>
            </a:r>
          </a:p>
          <a:p>
            <a:pPr algn="ctr"/>
            <a:r>
              <a:rPr lang="en-US" sz="1400" b="1" dirty="0">
                <a:solidFill>
                  <a:schemeClr val="tx1">
                    <a:lumMod val="85000"/>
                    <a:lumOff val="15000"/>
                  </a:schemeClr>
                </a:solidFill>
              </a:rPr>
              <a:t>(October 1, 2021 - September 30, 2022</a:t>
            </a:r>
            <a:r>
              <a:rPr lang="en-US" sz="1200" b="1" dirty="0">
                <a:solidFill>
                  <a:schemeClr val="tx1">
                    <a:lumMod val="85000"/>
                    <a:lumOff val="15000"/>
                  </a:schemeClr>
                </a:solidFill>
              </a:rPr>
              <a:t>)</a:t>
            </a:r>
            <a:endParaRPr lang="en-US" sz="1200" b="1" dirty="0">
              <a:solidFill>
                <a:schemeClr val="tx1">
                  <a:lumMod val="85000"/>
                  <a:lumOff val="15000"/>
                </a:schemeClr>
              </a:solidFill>
              <a:cs typeface="Calibri"/>
            </a:endParaRPr>
          </a:p>
        </p:txBody>
      </p:sp>
      <p:grpSp>
        <p:nvGrpSpPr>
          <p:cNvPr id="5" name="Group 52">
            <a:extLst>
              <a:ext uri="{FF2B5EF4-FFF2-40B4-BE49-F238E27FC236}">
                <a16:creationId xmlns:a16="http://schemas.microsoft.com/office/drawing/2014/main" id="{69741976-143B-4F99-853B-F669591A5825}"/>
              </a:ext>
            </a:extLst>
          </p:cNvPr>
          <p:cNvGrpSpPr/>
          <p:nvPr/>
        </p:nvGrpSpPr>
        <p:grpSpPr>
          <a:xfrm>
            <a:off x="3924300" y="5503298"/>
            <a:ext cx="7151509" cy="533400"/>
            <a:chOff x="3979333" y="5772239"/>
            <a:chExt cx="6248399" cy="533400"/>
          </a:xfrm>
        </p:grpSpPr>
        <p:sp>
          <p:nvSpPr>
            <p:cNvPr id="35" name="TextBox 53">
              <a:extLst>
                <a:ext uri="{FF2B5EF4-FFF2-40B4-BE49-F238E27FC236}">
                  <a16:creationId xmlns:a16="http://schemas.microsoft.com/office/drawing/2014/main" id="{F91F84AB-4601-3C4B-BC2D-647223F0ECFB}"/>
                </a:ext>
              </a:extLst>
            </p:cNvPr>
            <p:cNvSpPr txBox="1"/>
            <p:nvPr/>
          </p:nvSpPr>
          <p:spPr>
            <a:xfrm>
              <a:off x="3979333" y="5772239"/>
              <a:ext cx="6248399" cy="533400"/>
            </a:xfrm>
            <a:prstGeom prst="rect">
              <a:avLst/>
            </a:prstGeom>
          </p:spPr>
          <p:txBody>
            <a:bodyPr wrap="square" lIns="121917" tIns="60958" rIns="121917" bIns="60958" rtlCol="0">
              <a:noAutofit/>
            </a:bodyPr>
            <a:lstStyle/>
            <a:p>
              <a:pPr marL="0" indent="0" algn="ctr">
                <a:buNone/>
              </a:pPr>
              <a:r>
                <a:rPr lang="en-US" sz="1400" b="1" dirty="0"/>
                <a:t> </a:t>
              </a:r>
              <a:r>
                <a:rPr lang="en-US" sz="1600" b="1" dirty="0"/>
                <a:t>Calendar Year 2021 </a:t>
              </a:r>
            </a:p>
          </p:txBody>
        </p:sp>
        <p:cxnSp>
          <p:nvCxnSpPr>
            <p:cNvPr id="10" name="Straight Connector 54">
              <a:extLst>
                <a:ext uri="{FF2B5EF4-FFF2-40B4-BE49-F238E27FC236}">
                  <a16:creationId xmlns:a16="http://schemas.microsoft.com/office/drawing/2014/main" id="{B7330EC8-128E-F54F-8499-7685CDA0A32A}"/>
                </a:ext>
              </a:extLst>
            </p:cNvPr>
            <p:cNvCxnSpPr/>
            <p:nvPr/>
          </p:nvCxnSpPr>
          <p:spPr>
            <a:xfrm flipH="1">
              <a:off x="4047067" y="5958191"/>
              <a:ext cx="2171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55">
              <a:extLst>
                <a:ext uri="{FF2B5EF4-FFF2-40B4-BE49-F238E27FC236}">
                  <a16:creationId xmlns:a16="http://schemas.microsoft.com/office/drawing/2014/main" id="{35DB6D1B-8B3B-204B-B179-B549A5261D81}"/>
                </a:ext>
              </a:extLst>
            </p:cNvPr>
            <p:cNvCxnSpPr/>
            <p:nvPr/>
          </p:nvCxnSpPr>
          <p:spPr>
            <a:xfrm flipH="1">
              <a:off x="7965811" y="5958191"/>
              <a:ext cx="2171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89917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069F71-16CD-094E-A960-A89B4F2A71AA}"/>
              </a:ext>
            </a:extLst>
          </p:cNvPr>
          <p:cNvSpPr>
            <a:spLocks noGrp="1"/>
          </p:cNvSpPr>
          <p:nvPr>
            <p:ph sz="quarter" idx="11"/>
          </p:nvPr>
        </p:nvSpPr>
        <p:spPr/>
        <p:txBody>
          <a:bodyPr/>
          <a:lstStyle/>
          <a:p>
            <a:r>
              <a:rPr lang="en-US"/>
              <a:t>Resources</a:t>
            </a:r>
          </a:p>
        </p:txBody>
      </p:sp>
    </p:spTree>
    <p:extLst>
      <p:ext uri="{BB962C8B-B14F-4D97-AF65-F5344CB8AC3E}">
        <p14:creationId xmlns:p14="http://schemas.microsoft.com/office/powerpoint/2010/main" val="165838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958E-CFAE-944B-B2A1-30B8EA12569C}"/>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319B8C0B-1274-5640-B150-8C572AD836E3}"/>
              </a:ext>
            </a:extLst>
          </p:cNvPr>
          <p:cNvSpPr>
            <a:spLocks noGrp="1"/>
          </p:cNvSpPr>
          <p:nvPr>
            <p:ph sz="quarter" idx="10"/>
          </p:nvPr>
        </p:nvSpPr>
        <p:spPr>
          <a:xfrm>
            <a:off x="598170" y="1600200"/>
            <a:ext cx="10995660" cy="4114800"/>
          </a:xfrm>
        </p:spPr>
        <p:txBody>
          <a:bodyPr>
            <a:normAutofit fontScale="92500"/>
          </a:bodyPr>
          <a:lstStyle/>
          <a:p>
            <a:r>
              <a:rPr lang="en-US" sz="2200"/>
              <a:t>The LTCH QRP webpage:</a:t>
            </a:r>
          </a:p>
          <a:p>
            <a:pPr lvl="1"/>
            <a:r>
              <a:rPr lang="en-US" sz="2200">
                <a:hlinkClick r:id="rId3"/>
              </a:rPr>
              <a:t>https://www.cms.gov/Medicare/Quality-Initiatives-Patient-Assessment-Instruments/LTCH-Quality-Reporting/index</a:t>
            </a:r>
            <a:r>
              <a:rPr lang="en-US" sz="2200"/>
              <a:t> </a:t>
            </a:r>
          </a:p>
          <a:p>
            <a:r>
              <a:rPr lang="en-US" sz="2200"/>
              <a:t>LTCH CARE Data Set 4.0 webpage:</a:t>
            </a:r>
          </a:p>
          <a:p>
            <a:pPr lvl="1"/>
            <a:r>
              <a:rPr lang="en-US" sz="2200">
                <a:hlinkClick r:id="rId4"/>
              </a:rPr>
              <a:t>https://www.cms.gov/Medicare/Quality-Initiatives-Patient-Assessment-Instruments/LTCH-Quality-Reporting/LTCH-CARE-Data-Set-and-LTCH-QRP-Manual</a:t>
            </a:r>
            <a:endParaRPr lang="en-US" sz="2200"/>
          </a:p>
          <a:p>
            <a:r>
              <a:rPr lang="en-US" sz="2200"/>
              <a:t>LTCH Reconsideration and Exception &amp; Extension webpage:</a:t>
            </a:r>
          </a:p>
          <a:p>
            <a:pPr lvl="1"/>
            <a:r>
              <a:rPr lang="en-US" sz="2200">
                <a:hlinkClick r:id="rId5"/>
              </a:rPr>
              <a:t>https://www.cms.gov/Medicare/Quality-Initiatives-Patient-Assessment-Instruments/LTCH-Quality-Reporting/LTCH-Quality-Reporting-Reconsideration-and-Exception-and-Extension</a:t>
            </a:r>
            <a:r>
              <a:rPr lang="en-US" sz="2200"/>
              <a:t> </a:t>
            </a:r>
          </a:p>
          <a:p>
            <a:r>
              <a:rPr lang="en-US" sz="2200">
                <a:latin typeface="Arial"/>
                <a:cs typeface="Arial"/>
              </a:rPr>
              <a:t>CMS Resources for NHSN Users: </a:t>
            </a:r>
            <a:r>
              <a:rPr lang="en-US" sz="2200">
                <a:latin typeface="Arial"/>
                <a:cs typeface="Arial"/>
                <a:hlinkClick r:id="rId6"/>
              </a:rPr>
              <a:t>CMS Requirements | NHSN | CDC</a:t>
            </a:r>
            <a:endParaRPr lang="en-US" sz="2200">
              <a:latin typeface="Arial"/>
              <a:cs typeface="Arial"/>
            </a:endParaRPr>
          </a:p>
          <a:p>
            <a:endParaRPr lang="en-US" sz="2300"/>
          </a:p>
        </p:txBody>
      </p:sp>
    </p:spTree>
    <p:extLst>
      <p:ext uri="{BB962C8B-B14F-4D97-AF65-F5344CB8AC3E}">
        <p14:creationId xmlns:p14="http://schemas.microsoft.com/office/powerpoint/2010/main" val="9252165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E94C-C032-E242-A28B-291A36EE9C74}"/>
              </a:ext>
            </a:extLst>
          </p:cNvPr>
          <p:cNvSpPr>
            <a:spLocks noGrp="1"/>
          </p:cNvSpPr>
          <p:nvPr>
            <p:ph type="title"/>
          </p:nvPr>
        </p:nvSpPr>
        <p:spPr/>
        <p:txBody>
          <a:bodyPr anchor="ctr">
            <a:normAutofit/>
          </a:bodyPr>
          <a:lstStyle/>
          <a:p>
            <a:r>
              <a:rPr lang="en-US"/>
              <a:t>Resources (cont.)</a:t>
            </a:r>
          </a:p>
        </p:txBody>
      </p:sp>
      <p:sp>
        <p:nvSpPr>
          <p:cNvPr id="3" name="Content Placeholder 2">
            <a:extLst>
              <a:ext uri="{FF2B5EF4-FFF2-40B4-BE49-F238E27FC236}">
                <a16:creationId xmlns:a16="http://schemas.microsoft.com/office/drawing/2014/main" id="{6D140775-9703-3A48-B16E-0D0723A87B1E}"/>
              </a:ext>
            </a:extLst>
          </p:cNvPr>
          <p:cNvSpPr>
            <a:spLocks noGrp="1"/>
          </p:cNvSpPr>
          <p:nvPr>
            <p:ph sz="quarter" idx="10"/>
          </p:nvPr>
        </p:nvSpPr>
        <p:spPr>
          <a:xfrm>
            <a:off x="571500" y="1752600"/>
            <a:ext cx="5528310" cy="4114800"/>
          </a:xfrm>
        </p:spPr>
        <p:txBody>
          <a:bodyPr>
            <a:noAutofit/>
          </a:bodyPr>
          <a:lstStyle/>
          <a:p>
            <a:pPr>
              <a:lnSpc>
                <a:spcPct val="90000"/>
              </a:lnSpc>
            </a:pPr>
            <a:r>
              <a:rPr lang="en-US" sz="1900"/>
              <a:t>The </a:t>
            </a:r>
            <a:r>
              <a:rPr lang="en-US" sz="1900" i="1"/>
              <a:t>LTCH Submission User’s Guide</a:t>
            </a:r>
            <a:r>
              <a:rPr lang="en-US" sz="1900"/>
              <a:t> provides detailed information about submission of the LCDS to </a:t>
            </a:r>
            <a:r>
              <a:rPr lang="en-US" sz="1900" err="1"/>
              <a:t>iQIES</a:t>
            </a:r>
            <a:r>
              <a:rPr lang="en-US" sz="1900"/>
              <a:t>.</a:t>
            </a:r>
          </a:p>
          <a:p>
            <a:pPr lvl="1">
              <a:lnSpc>
                <a:spcPct val="90000"/>
              </a:lnSpc>
            </a:pPr>
            <a:r>
              <a:rPr lang="en-US" sz="1900"/>
              <a:t>Available at the </a:t>
            </a:r>
            <a:r>
              <a:rPr lang="en-US" sz="1900" i="1"/>
              <a:t>LTCH Providers Reference &amp; Manuals </a:t>
            </a:r>
            <a:r>
              <a:rPr lang="en-US" sz="1900"/>
              <a:t>page on the </a:t>
            </a:r>
            <a:r>
              <a:rPr lang="en-US" sz="1900" err="1"/>
              <a:t>iQIES</a:t>
            </a:r>
            <a:r>
              <a:rPr lang="en-US" sz="1900"/>
              <a:t> Technical Support Office (QTSO) website: </a:t>
            </a:r>
            <a:r>
              <a:rPr lang="en-US" sz="1900">
                <a:hlinkClick r:id="rId3"/>
              </a:rPr>
              <a:t>https://qtso.cms.gov/providers/long-term-care-hospital-ltch-providers/reference-manuals</a:t>
            </a:r>
            <a:endParaRPr lang="en-US" sz="1900"/>
          </a:p>
          <a:p>
            <a:pPr>
              <a:lnSpc>
                <a:spcPct val="90000"/>
              </a:lnSpc>
            </a:pPr>
            <a:r>
              <a:rPr lang="en-US" sz="1900"/>
              <a:t>The </a:t>
            </a:r>
            <a:r>
              <a:rPr lang="en-US" sz="1900" i="1" err="1"/>
              <a:t>iQIES</a:t>
            </a:r>
            <a:r>
              <a:rPr lang="en-US" sz="1900" i="1"/>
              <a:t> Reports Training Guide </a:t>
            </a:r>
            <a:r>
              <a:rPr lang="en-US" sz="1900"/>
              <a:t>provides information on reports available.</a:t>
            </a:r>
          </a:p>
          <a:p>
            <a:pPr lvl="1">
              <a:lnSpc>
                <a:spcPct val="90000"/>
              </a:lnSpc>
            </a:pPr>
            <a:r>
              <a:rPr lang="en-US" sz="1900"/>
              <a:t>Available at the </a:t>
            </a:r>
            <a:r>
              <a:rPr lang="en-US" sz="1900" i="1" err="1"/>
              <a:t>iQIES</a:t>
            </a:r>
            <a:r>
              <a:rPr lang="en-US" sz="1900" i="1"/>
              <a:t> Software Reference &amp; Manuals</a:t>
            </a:r>
            <a:r>
              <a:rPr lang="en-US" sz="1900"/>
              <a:t> webpage: </a:t>
            </a:r>
            <a:r>
              <a:rPr lang="en-US" sz="1900">
                <a:hlinkClick r:id="rId4"/>
              </a:rPr>
              <a:t>https://qtso.cms.gov/software/iqies/reference-manuals</a:t>
            </a:r>
            <a:r>
              <a:rPr lang="en-US" sz="1900"/>
              <a:t> </a:t>
            </a:r>
          </a:p>
        </p:txBody>
      </p:sp>
      <p:sp>
        <p:nvSpPr>
          <p:cNvPr id="8" name="TextBox 7">
            <a:extLst>
              <a:ext uri="{FF2B5EF4-FFF2-40B4-BE49-F238E27FC236}">
                <a16:creationId xmlns:a16="http://schemas.microsoft.com/office/drawing/2014/main" id="{3A8B9FAE-BD42-7142-9D35-77481F873A97}"/>
              </a:ext>
            </a:extLst>
          </p:cNvPr>
          <p:cNvSpPr txBox="1"/>
          <p:nvPr/>
        </p:nvSpPr>
        <p:spPr>
          <a:xfrm>
            <a:off x="7594169" y="6323308"/>
            <a:ext cx="0" cy="0"/>
          </a:xfrm>
          <a:prstGeom prst="rect">
            <a:avLst/>
          </a:prstGeom>
        </p:spPr>
        <p:txBody>
          <a:bodyPr wrap="none" lIns="121917" tIns="60958" rIns="121917" bIns="60958" rtlCol="0">
            <a:noAutofit/>
          </a:bodyPr>
          <a:lstStyle/>
          <a:p>
            <a:pPr marL="0" indent="0" algn="ctr">
              <a:buNone/>
            </a:pPr>
            <a:endParaRPr lang="en-US" sz="4800" b="1">
              <a:solidFill>
                <a:schemeClr val="bg1"/>
              </a:solidFill>
            </a:endParaRPr>
          </a:p>
        </p:txBody>
      </p:sp>
      <p:pic>
        <p:nvPicPr>
          <p:cNvPr id="10" name="Picture 9" descr="A screenshot of the &quot;Software Resources&quot; web page on iQIES showing the iQIES Reports Training Guide highlighted in yellow.">
            <a:extLst>
              <a:ext uri="{FF2B5EF4-FFF2-40B4-BE49-F238E27FC236}">
                <a16:creationId xmlns:a16="http://schemas.microsoft.com/office/drawing/2014/main" id="{8C2B5932-C716-46C3-848A-3F2DAC7D4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8629" y="4018982"/>
            <a:ext cx="5846941" cy="2364082"/>
          </a:xfrm>
          <a:prstGeom prst="rect">
            <a:avLst/>
          </a:prstGeom>
        </p:spPr>
      </p:pic>
      <p:sp>
        <p:nvSpPr>
          <p:cNvPr id="4" name="Rectangle 3">
            <a:extLst>
              <a:ext uri="{FF2B5EF4-FFF2-40B4-BE49-F238E27FC236}">
                <a16:creationId xmlns:a16="http://schemas.microsoft.com/office/drawing/2014/main" id="{2BAC89E0-0477-5C4D-A6BE-812C35574842}"/>
              </a:ext>
            </a:extLst>
          </p:cNvPr>
          <p:cNvSpPr/>
          <p:nvPr/>
        </p:nvSpPr>
        <p:spPr>
          <a:xfrm>
            <a:off x="6438900" y="5978013"/>
            <a:ext cx="5418320" cy="40505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0EC0607F-9B63-4D80-999C-A737014CA508}"/>
              </a:ext>
            </a:extLst>
          </p:cNvPr>
          <p:cNvPicPr>
            <a:picLocks noChangeAspect="1"/>
          </p:cNvPicPr>
          <p:nvPr/>
        </p:nvPicPr>
        <p:blipFill rotWithShape="1">
          <a:blip r:embed="rId6">
            <a:extLst>
              <a:ext uri="{28A0092B-C50C-407E-A947-70E740481C1C}">
                <a14:useLocalDpi xmlns:a14="http://schemas.microsoft.com/office/drawing/2010/main" val="0"/>
              </a:ext>
            </a:extLst>
          </a:blip>
          <a:srcRect r="1850"/>
          <a:stretch/>
        </p:blipFill>
        <p:spPr>
          <a:xfrm>
            <a:off x="6438898" y="2756540"/>
            <a:ext cx="5418321" cy="873488"/>
          </a:xfrm>
          <a:prstGeom prst="rect">
            <a:avLst/>
          </a:prstGeom>
        </p:spPr>
      </p:pic>
      <p:pic>
        <p:nvPicPr>
          <p:cNvPr id="14" name="Picture 13" descr="Background pattern&#10;&#10;Description automatically generated">
            <a:extLst>
              <a:ext uri="{FF2B5EF4-FFF2-40B4-BE49-F238E27FC236}">
                <a16:creationId xmlns:a16="http://schemas.microsoft.com/office/drawing/2014/main" id="{0DDB2A01-B099-4992-B33E-21246A91C0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8899" y="1796579"/>
            <a:ext cx="5418321" cy="898712"/>
          </a:xfrm>
          <a:prstGeom prst="rect">
            <a:avLst/>
          </a:prstGeom>
        </p:spPr>
      </p:pic>
      <p:sp>
        <p:nvSpPr>
          <p:cNvPr id="9" name="Rectangle 8">
            <a:extLst>
              <a:ext uri="{FF2B5EF4-FFF2-40B4-BE49-F238E27FC236}">
                <a16:creationId xmlns:a16="http://schemas.microsoft.com/office/drawing/2014/main" id="{C4B7B4F9-3CFB-C04F-8192-C3500CCF65E9}"/>
              </a:ext>
            </a:extLst>
          </p:cNvPr>
          <p:cNvSpPr/>
          <p:nvPr/>
        </p:nvSpPr>
        <p:spPr>
          <a:xfrm>
            <a:off x="6534147" y="3228976"/>
            <a:ext cx="5210178" cy="40105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466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EB6D-DCEA-4948-8F20-E7362DB07542}"/>
              </a:ext>
            </a:extLst>
          </p:cNvPr>
          <p:cNvSpPr>
            <a:spLocks noGrp="1"/>
          </p:cNvSpPr>
          <p:nvPr>
            <p:ph type="title"/>
          </p:nvPr>
        </p:nvSpPr>
        <p:spPr/>
        <p:txBody>
          <a:bodyPr/>
          <a:lstStyle/>
          <a:p>
            <a:r>
              <a:rPr lang="en-US"/>
              <a:t>Help Desk Assistance</a:t>
            </a:r>
          </a:p>
        </p:txBody>
      </p:sp>
      <p:sp>
        <p:nvSpPr>
          <p:cNvPr id="3" name="Content Placeholder 2">
            <a:extLst>
              <a:ext uri="{FF2B5EF4-FFF2-40B4-BE49-F238E27FC236}">
                <a16:creationId xmlns:a16="http://schemas.microsoft.com/office/drawing/2014/main" id="{B3D77079-37F6-334C-A467-A750DA6C3CA0}"/>
              </a:ext>
            </a:extLst>
          </p:cNvPr>
          <p:cNvSpPr>
            <a:spLocks noGrp="1"/>
          </p:cNvSpPr>
          <p:nvPr>
            <p:ph sz="quarter" idx="10"/>
          </p:nvPr>
        </p:nvSpPr>
        <p:spPr/>
        <p:txBody>
          <a:bodyPr/>
          <a:lstStyle/>
          <a:p>
            <a:r>
              <a:rPr lang="en-US"/>
              <a:t>LTCH QRP Help Desk: </a:t>
            </a:r>
            <a:r>
              <a:rPr lang="en-US" b="0" i="0" u="sng">
                <a:solidFill>
                  <a:srgbClr val="C00000"/>
                </a:solidFill>
                <a:effectLst/>
                <a:latin typeface="Arial" panose="020B0604020202020204" pitchFamily="34" charset="0"/>
                <a:hlinkClick r:id="rId2"/>
              </a:rPr>
              <a:t>LTCHQualityQuestions@cms.hhs.gov</a:t>
            </a:r>
            <a:endParaRPr lang="en-US" b="0" i="0" u="sng">
              <a:solidFill>
                <a:srgbClr val="C00000"/>
              </a:solidFill>
              <a:effectLst/>
              <a:latin typeface="Arial" panose="020B0604020202020204" pitchFamily="34" charset="0"/>
            </a:endParaRPr>
          </a:p>
          <a:p>
            <a:r>
              <a:rPr lang="en-US"/>
              <a:t>LTCH QRP Public Reporting Help Desk: </a:t>
            </a:r>
            <a:r>
              <a:rPr lang="en-US" b="0" i="0" u="sng">
                <a:solidFill>
                  <a:srgbClr val="C00000"/>
                </a:solidFill>
                <a:effectLst/>
                <a:latin typeface="Arial" panose="020B0604020202020204" pitchFamily="34" charset="0"/>
                <a:hlinkClick r:id="rId3"/>
              </a:rPr>
              <a:t>LTCHPRquestions@cms.hhs.gov</a:t>
            </a:r>
            <a:endParaRPr lang="en-US" b="0" i="0" u="sng">
              <a:solidFill>
                <a:srgbClr val="C00000"/>
              </a:solidFill>
              <a:effectLst/>
              <a:latin typeface="Arial" panose="020B0604020202020204" pitchFamily="34" charset="0"/>
            </a:endParaRPr>
          </a:p>
          <a:p>
            <a:r>
              <a:rPr lang="en-US" err="1"/>
              <a:t>iQIES</a:t>
            </a:r>
            <a:r>
              <a:rPr lang="en-US"/>
              <a:t> Help Desk: </a:t>
            </a:r>
            <a:r>
              <a:rPr lang="en-US" u="sng">
                <a:hlinkClick r:id="rId4"/>
              </a:rPr>
              <a:t>iqies@cms.hhs.gov</a:t>
            </a:r>
            <a:endParaRPr lang="en-US" u="sng"/>
          </a:p>
          <a:p>
            <a:r>
              <a:rPr lang="en-US"/>
              <a:t>QTSO Help Desk: </a:t>
            </a:r>
            <a:r>
              <a:rPr lang="en-US">
                <a:hlinkClick r:id="rId5"/>
              </a:rPr>
              <a:t>Help@QTSO.com</a:t>
            </a:r>
            <a:endParaRPr lang="en-US"/>
          </a:p>
          <a:p>
            <a:r>
              <a:rPr lang="en-US"/>
              <a:t>LTCH Reconsiderations Help Desk: </a:t>
            </a:r>
            <a:r>
              <a:rPr lang="en-US" b="0" i="0" u="sng">
                <a:solidFill>
                  <a:srgbClr val="C00000"/>
                </a:solidFill>
                <a:effectLst/>
                <a:latin typeface="Arial" panose="020B0604020202020204" pitchFamily="34" charset="0"/>
                <a:hlinkClick r:id="rId6"/>
              </a:rPr>
              <a:t>LTCHQRPReconsiderations@cms.hhs.gov</a:t>
            </a:r>
            <a:endParaRPr lang="en-US" b="0" i="0" u="sng">
              <a:solidFill>
                <a:srgbClr val="C00000"/>
              </a:solidFill>
              <a:effectLst/>
              <a:latin typeface="Arial" panose="020B0604020202020204" pitchFamily="34" charset="0"/>
            </a:endParaRPr>
          </a:p>
          <a:p>
            <a:r>
              <a:rPr lang="en-US"/>
              <a:t>APU Compliance Outreach: </a:t>
            </a:r>
            <a:r>
              <a:rPr lang="en-US" u="sng">
                <a:hlinkClick r:id="rId7"/>
              </a:rPr>
              <a:t>QRPHelp@swingtech.com</a:t>
            </a:r>
            <a:endParaRPr lang="en-US"/>
          </a:p>
          <a:p>
            <a:pPr lvl="1"/>
            <a:endParaRPr lang="en-US"/>
          </a:p>
        </p:txBody>
      </p:sp>
    </p:spTree>
    <p:extLst>
      <p:ext uri="{BB962C8B-B14F-4D97-AF65-F5344CB8AC3E}">
        <p14:creationId xmlns:p14="http://schemas.microsoft.com/office/powerpoint/2010/main" val="27540696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EEF3-51E6-4E4B-AB68-238F7E1F3DE0}"/>
              </a:ext>
            </a:extLst>
          </p:cNvPr>
          <p:cNvSpPr>
            <a:spLocks noGrp="1"/>
          </p:cNvSpPr>
          <p:nvPr>
            <p:ph type="title"/>
          </p:nvPr>
        </p:nvSpPr>
        <p:spPr>
          <a:xfrm>
            <a:off x="0" y="0"/>
            <a:ext cx="12192000" cy="1371600"/>
          </a:xfrm>
        </p:spPr>
        <p:txBody>
          <a:bodyPr anchor="ctr">
            <a:normAutofit/>
          </a:bodyPr>
          <a:lstStyle/>
          <a:p>
            <a:r>
              <a:rPr lang="en-US"/>
              <a:t>Previous Trainings</a:t>
            </a:r>
          </a:p>
        </p:txBody>
      </p:sp>
      <p:sp>
        <p:nvSpPr>
          <p:cNvPr id="3" name="Content Placeholder 2">
            <a:extLst>
              <a:ext uri="{FF2B5EF4-FFF2-40B4-BE49-F238E27FC236}">
                <a16:creationId xmlns:a16="http://schemas.microsoft.com/office/drawing/2014/main" id="{1D9095BF-65CD-9E49-B157-AD0E1C268A26}"/>
              </a:ext>
            </a:extLst>
          </p:cNvPr>
          <p:cNvSpPr>
            <a:spLocks noGrp="1"/>
          </p:cNvSpPr>
          <p:nvPr>
            <p:ph sz="quarter" idx="10"/>
          </p:nvPr>
        </p:nvSpPr>
        <p:spPr>
          <a:xfrm>
            <a:off x="571499" y="1752600"/>
            <a:ext cx="5742673" cy="4191000"/>
          </a:xfrm>
        </p:spPr>
        <p:txBody>
          <a:bodyPr>
            <a:normAutofit/>
          </a:bodyPr>
          <a:lstStyle/>
          <a:p>
            <a:r>
              <a:rPr lang="en-US"/>
              <a:t>LTCH QRP Training webpage:</a:t>
            </a:r>
          </a:p>
          <a:p>
            <a:pPr lvl="1"/>
            <a:r>
              <a:rPr lang="en-US">
                <a:hlinkClick r:id="rId2"/>
              </a:rPr>
              <a:t>https://www.cms.gov/Medicare/Quality-Initiatives-Patient-Assessment-Instruments/LTCH-Quality-Reporting/index</a:t>
            </a:r>
            <a:r>
              <a:rPr lang="en-US"/>
              <a:t> </a:t>
            </a:r>
          </a:p>
        </p:txBody>
      </p:sp>
      <p:pic>
        <p:nvPicPr>
          <p:cNvPr id="5" name="Picture 4">
            <a:extLst>
              <a:ext uri="{FF2B5EF4-FFF2-40B4-BE49-F238E27FC236}">
                <a16:creationId xmlns:a16="http://schemas.microsoft.com/office/drawing/2014/main" id="{2E68B25C-BE62-0A4E-8D3D-13E86C4962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3068" y="1894154"/>
            <a:ext cx="5107433" cy="3489073"/>
          </a:xfrm>
          <a:prstGeom prst="rect">
            <a:avLst/>
          </a:prstGeom>
          <a:noFill/>
        </p:spPr>
      </p:pic>
    </p:spTree>
    <p:extLst>
      <p:ext uri="{BB962C8B-B14F-4D97-AF65-F5344CB8AC3E}">
        <p14:creationId xmlns:p14="http://schemas.microsoft.com/office/powerpoint/2010/main" val="38005201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7634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78DF7B-88CB-6843-91A1-E412B62064EC}"/>
              </a:ext>
            </a:extLst>
          </p:cNvPr>
          <p:cNvSpPr>
            <a:spLocks noGrp="1"/>
          </p:cNvSpPr>
          <p:nvPr>
            <p:ph sz="quarter" idx="11"/>
          </p:nvPr>
        </p:nvSpPr>
        <p:spPr>
          <a:xfrm>
            <a:off x="0" y="1828800"/>
            <a:ext cx="12192000" cy="2171700"/>
          </a:xfrm>
        </p:spPr>
        <p:txBody>
          <a:bodyPr/>
          <a:lstStyle/>
          <a:p>
            <a:r>
              <a:rPr lang="en-US"/>
              <a:t>Thank You.</a:t>
            </a:r>
          </a:p>
        </p:txBody>
      </p:sp>
      <p:sp>
        <p:nvSpPr>
          <p:cNvPr id="3" name="Rectangle 2">
            <a:extLst>
              <a:ext uri="{FF2B5EF4-FFF2-40B4-BE49-F238E27FC236}">
                <a16:creationId xmlns:a16="http://schemas.microsoft.com/office/drawing/2014/main" id="{63AF9A56-EF70-2D4A-BD89-A11609D58495}"/>
              </a:ext>
            </a:extLst>
          </p:cNvPr>
          <p:cNvSpPr/>
          <p:nvPr/>
        </p:nvSpPr>
        <p:spPr>
          <a:xfrm>
            <a:off x="2343150" y="3695700"/>
            <a:ext cx="7505700" cy="1447801"/>
          </a:xfrm>
          <a:prstGeom prst="rect">
            <a:avLst/>
          </a:prstGeom>
          <a:solidFill>
            <a:srgbClr val="063874"/>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The webinar has now concluded.</a:t>
            </a:r>
          </a:p>
        </p:txBody>
      </p:sp>
    </p:spTree>
    <p:extLst>
      <p:ext uri="{BB962C8B-B14F-4D97-AF65-F5344CB8AC3E}">
        <p14:creationId xmlns:p14="http://schemas.microsoft.com/office/powerpoint/2010/main" val="406075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Closed Captioning Is Available</a:t>
            </a:r>
          </a:p>
        </p:txBody>
      </p:sp>
      <p:sp>
        <p:nvSpPr>
          <p:cNvPr id="3" name="Content Placeholder 2"/>
          <p:cNvSpPr>
            <a:spLocks noGrp="1"/>
          </p:cNvSpPr>
          <p:nvPr>
            <p:ph sz="quarter" idx="10"/>
          </p:nvPr>
        </p:nvSpPr>
        <p:spPr>
          <a:xfrm>
            <a:off x="571500" y="1752600"/>
            <a:ext cx="4973894" cy="4114800"/>
          </a:xfrm>
        </p:spPr>
        <p:txBody>
          <a:bodyPr/>
          <a:lstStyle/>
          <a:p>
            <a:r>
              <a:rPr lang="en-US"/>
              <a:t>Closed captioning is available during this webinar. Captions will appear in the panel directly beneath the presentation.</a:t>
            </a:r>
          </a:p>
          <a:p>
            <a:pPr marL="857250" lvl="1" indent="-457200"/>
            <a:r>
              <a:rPr lang="en-US"/>
              <a:t>If you need any technical assistance with closed </a:t>
            </a:r>
            <a:r>
              <a:rPr lang="en-US">
                <a:solidFill>
                  <a:schemeClr val="tx1"/>
                </a:solidFill>
              </a:rPr>
              <a:t>captions, please </a:t>
            </a:r>
            <a:r>
              <a:rPr lang="en-US"/>
              <a:t>let us know using the Q&amp;A panel.</a:t>
            </a:r>
          </a:p>
        </p:txBody>
      </p:sp>
      <p:grpSp>
        <p:nvGrpSpPr>
          <p:cNvPr id="4" name="Group 3" descr="Icon of a computer screen with the word &quot;Captions&quot; highlighted.">
            <a:extLst>
              <a:ext uri="{FF2B5EF4-FFF2-40B4-BE49-F238E27FC236}">
                <a16:creationId xmlns:a16="http://schemas.microsoft.com/office/drawing/2014/main" id="{576E56BD-3483-4766-8844-2C825A7EA051}"/>
              </a:ext>
            </a:extLst>
          </p:cNvPr>
          <p:cNvGrpSpPr/>
          <p:nvPr/>
        </p:nvGrpSpPr>
        <p:grpSpPr>
          <a:xfrm>
            <a:off x="5753100" y="1600200"/>
            <a:ext cx="5906800" cy="4687237"/>
            <a:chOff x="5753100" y="1600200"/>
            <a:chExt cx="5906800" cy="4687237"/>
          </a:xfrm>
        </p:grpSpPr>
        <p:pic>
          <p:nvPicPr>
            <p:cNvPr id="19" name="Picture 18">
              <a:extLst>
                <a:ext uri="{FF2B5EF4-FFF2-40B4-BE49-F238E27FC236}">
                  <a16:creationId xmlns:a16="http://schemas.microsoft.com/office/drawing/2014/main" id="{A2BB049C-09E6-489E-8442-338AA73E5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100" y="1600200"/>
              <a:ext cx="5906800" cy="4687237"/>
            </a:xfrm>
            <a:prstGeom prst="rect">
              <a:avLst/>
            </a:prstGeom>
          </p:spPr>
        </p:pic>
        <p:sp>
          <p:nvSpPr>
            <p:cNvPr id="21" name="Rectangle 20">
              <a:extLst>
                <a:ext uri="{FF2B5EF4-FFF2-40B4-BE49-F238E27FC236}">
                  <a16:creationId xmlns:a16="http://schemas.microsoft.com/office/drawing/2014/main" id="{F6C82F1E-7392-4125-B624-A7BB59D417E0}"/>
                </a:ext>
              </a:extLst>
            </p:cNvPr>
            <p:cNvSpPr/>
            <p:nvPr/>
          </p:nvSpPr>
          <p:spPr>
            <a:xfrm>
              <a:off x="6093883" y="4488136"/>
              <a:ext cx="3671635" cy="516002"/>
            </a:xfrm>
            <a:prstGeom prst="rect">
              <a:avLst/>
            </a:prstGeom>
            <a:solidFill>
              <a:srgbClr val="084A9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4540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Interactive Polling</a:t>
            </a:r>
          </a:p>
        </p:txBody>
      </p:sp>
      <p:sp>
        <p:nvSpPr>
          <p:cNvPr id="3" name="Content Placeholder 2"/>
          <p:cNvSpPr>
            <a:spLocks noGrp="1"/>
          </p:cNvSpPr>
          <p:nvPr>
            <p:ph sz="quarter" idx="10"/>
          </p:nvPr>
        </p:nvSpPr>
        <p:spPr>
          <a:xfrm>
            <a:off x="571500" y="1752600"/>
            <a:ext cx="5246739" cy="4114800"/>
          </a:xfrm>
        </p:spPr>
        <p:txBody>
          <a:bodyPr/>
          <a:lstStyle/>
          <a:p>
            <a:r>
              <a:rPr lang="en-US">
                <a:solidFill>
                  <a:schemeClr val="tx1">
                    <a:lumMod val="85000"/>
                    <a:lumOff val="15000"/>
                  </a:schemeClr>
                </a:solidFill>
              </a:rPr>
              <a:t>During this presentation, we will occasionally poll the audience. When polls are </a:t>
            </a:r>
            <a:r>
              <a:rPr lang="en-US"/>
              <a:t>activated, they </a:t>
            </a:r>
            <a:r>
              <a:rPr lang="en-US">
                <a:solidFill>
                  <a:schemeClr val="tx1">
                    <a:lumMod val="85000"/>
                    <a:lumOff val="15000"/>
                  </a:schemeClr>
                </a:solidFill>
              </a:rPr>
              <a:t>will appear in the panel to the lower right.</a:t>
            </a:r>
          </a:p>
          <a:p>
            <a:pPr lvl="1"/>
            <a:r>
              <a:rPr lang="en-US">
                <a:solidFill>
                  <a:schemeClr val="tx1">
                    <a:lumMod val="85000"/>
                    <a:lumOff val="15000"/>
                  </a:schemeClr>
                </a:solidFill>
              </a:rPr>
              <a:t>To participate, simply select your desired response.</a:t>
            </a:r>
          </a:p>
          <a:p>
            <a:pPr lvl="1"/>
            <a:r>
              <a:rPr lang="en-US">
                <a:solidFill>
                  <a:schemeClr val="tx1">
                    <a:lumMod val="85000"/>
                    <a:lumOff val="15000"/>
                  </a:schemeClr>
                </a:solidFill>
              </a:rPr>
              <a:t>You will have some time to respond to each question.</a:t>
            </a:r>
          </a:p>
        </p:txBody>
      </p:sp>
      <p:grpSp>
        <p:nvGrpSpPr>
          <p:cNvPr id="4" name="Group 3" descr="Icon of a computer screen with the word &quot;Polls&quot; highlighted.">
            <a:extLst>
              <a:ext uri="{FF2B5EF4-FFF2-40B4-BE49-F238E27FC236}">
                <a16:creationId xmlns:a16="http://schemas.microsoft.com/office/drawing/2014/main" id="{1D6B7AE2-6FF0-4B82-9499-99096178467E}"/>
              </a:ext>
            </a:extLst>
          </p:cNvPr>
          <p:cNvGrpSpPr/>
          <p:nvPr/>
        </p:nvGrpSpPr>
        <p:grpSpPr>
          <a:xfrm>
            <a:off x="5753100" y="1600200"/>
            <a:ext cx="5906800" cy="4687237"/>
            <a:chOff x="5753100" y="1600200"/>
            <a:chExt cx="5906800" cy="4687237"/>
          </a:xfrm>
        </p:grpSpPr>
        <p:pic>
          <p:nvPicPr>
            <p:cNvPr id="12" name="Picture 11">
              <a:extLst>
                <a:ext uri="{FF2B5EF4-FFF2-40B4-BE49-F238E27FC236}">
                  <a16:creationId xmlns:a16="http://schemas.microsoft.com/office/drawing/2014/main" id="{F4E3676E-5F88-4700-8400-21A311E47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3100" y="1600200"/>
              <a:ext cx="5906800" cy="4687237"/>
            </a:xfrm>
            <a:prstGeom prst="rect">
              <a:avLst/>
            </a:prstGeom>
          </p:spPr>
        </p:pic>
        <p:sp>
          <p:nvSpPr>
            <p:cNvPr id="13" name="Rectangle 12">
              <a:extLst>
                <a:ext uri="{FF2B5EF4-FFF2-40B4-BE49-F238E27FC236}">
                  <a16:creationId xmlns:a16="http://schemas.microsoft.com/office/drawing/2014/main" id="{0A32B7E5-6593-40C6-B9F2-B2DCCBE1E39F}"/>
                </a:ext>
              </a:extLst>
            </p:cNvPr>
            <p:cNvSpPr/>
            <p:nvPr/>
          </p:nvSpPr>
          <p:spPr>
            <a:xfrm>
              <a:off x="9802216" y="3718660"/>
              <a:ext cx="1531305" cy="1306807"/>
            </a:xfrm>
            <a:prstGeom prst="rect">
              <a:avLst/>
            </a:prstGeom>
            <a:solidFill>
              <a:srgbClr val="084A9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51305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7F8-216B-DB41-B287-73DFC6074370}"/>
              </a:ext>
            </a:extLst>
          </p:cNvPr>
          <p:cNvSpPr>
            <a:spLocks noGrp="1"/>
          </p:cNvSpPr>
          <p:nvPr>
            <p:ph type="title"/>
          </p:nvPr>
        </p:nvSpPr>
        <p:spPr/>
        <p:txBody>
          <a:bodyPr/>
          <a:lstStyle/>
          <a:p>
            <a:r>
              <a:rPr lang="en-US"/>
              <a:t>How many people (including you) are joining this webinar together in the same room?</a:t>
            </a:r>
          </a:p>
        </p:txBody>
      </p:sp>
      <p:sp>
        <p:nvSpPr>
          <p:cNvPr id="3" name="Content Placeholder 2">
            <a:extLst>
              <a:ext uri="{FF2B5EF4-FFF2-40B4-BE49-F238E27FC236}">
                <a16:creationId xmlns:a16="http://schemas.microsoft.com/office/drawing/2014/main" id="{079CD706-1B7C-4B46-8A39-E401264E0D78}"/>
              </a:ext>
            </a:extLst>
          </p:cNvPr>
          <p:cNvSpPr>
            <a:spLocks noGrp="1"/>
          </p:cNvSpPr>
          <p:nvPr>
            <p:ph sz="quarter" idx="10"/>
          </p:nvPr>
        </p:nvSpPr>
        <p:spPr/>
        <p:txBody>
          <a:bodyPr/>
          <a:lstStyle/>
          <a:p>
            <a:r>
              <a:rPr lang="en-US"/>
              <a:t>Just me – I am the only one participating.</a:t>
            </a:r>
          </a:p>
          <a:p>
            <a:r>
              <a:rPr lang="en-US"/>
              <a:t>Two people.</a:t>
            </a:r>
          </a:p>
          <a:p>
            <a:r>
              <a:rPr lang="en-US"/>
              <a:t>Three or four people.</a:t>
            </a:r>
          </a:p>
          <a:p>
            <a:r>
              <a:rPr lang="en-US"/>
              <a:t>Five or more people.</a:t>
            </a:r>
          </a:p>
        </p:txBody>
      </p:sp>
      <p:sp>
        <p:nvSpPr>
          <p:cNvPr id="4" name="Text Placeholder 3">
            <a:extLst>
              <a:ext uri="{FF2B5EF4-FFF2-40B4-BE49-F238E27FC236}">
                <a16:creationId xmlns:a16="http://schemas.microsoft.com/office/drawing/2014/main" id="{7BE24F61-97BA-F049-8850-78413A1F41C5}"/>
              </a:ext>
            </a:extLst>
          </p:cNvPr>
          <p:cNvSpPr>
            <a:spLocks noGrp="1"/>
          </p:cNvSpPr>
          <p:nvPr>
            <p:ph type="body" sz="quarter" idx="11"/>
          </p:nvPr>
        </p:nvSpPr>
        <p:spPr/>
        <p:txBody>
          <a:bodyPr/>
          <a:lstStyle/>
          <a:p>
            <a:r>
              <a:rPr lang="en-US"/>
              <a:t>1</a:t>
            </a:r>
          </a:p>
        </p:txBody>
      </p:sp>
    </p:spTree>
    <p:extLst>
      <p:ext uri="{BB962C8B-B14F-4D97-AF65-F5344CB8AC3E}">
        <p14:creationId xmlns:p14="http://schemas.microsoft.com/office/powerpoint/2010/main" val="341012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7F8-216B-DB41-B287-73DFC6074370}"/>
              </a:ext>
            </a:extLst>
          </p:cNvPr>
          <p:cNvSpPr>
            <a:spLocks noGrp="1"/>
          </p:cNvSpPr>
          <p:nvPr>
            <p:ph type="title"/>
          </p:nvPr>
        </p:nvSpPr>
        <p:spPr/>
        <p:txBody>
          <a:bodyPr/>
          <a:lstStyle/>
          <a:p>
            <a:r>
              <a:rPr lang="en-US"/>
              <a:t>Which President signed Medicare into law?</a:t>
            </a:r>
          </a:p>
        </p:txBody>
      </p:sp>
      <p:sp>
        <p:nvSpPr>
          <p:cNvPr id="3" name="Content Placeholder 2">
            <a:extLst>
              <a:ext uri="{FF2B5EF4-FFF2-40B4-BE49-F238E27FC236}">
                <a16:creationId xmlns:a16="http://schemas.microsoft.com/office/drawing/2014/main" id="{079CD706-1B7C-4B46-8A39-E401264E0D78}"/>
              </a:ext>
            </a:extLst>
          </p:cNvPr>
          <p:cNvSpPr>
            <a:spLocks noGrp="1"/>
          </p:cNvSpPr>
          <p:nvPr>
            <p:ph sz="quarter" idx="10"/>
          </p:nvPr>
        </p:nvSpPr>
        <p:spPr/>
        <p:txBody>
          <a:bodyPr vert="horz" lIns="0" tIns="45720" rIns="91440" bIns="45720" rtlCol="0" anchor="t">
            <a:normAutofit/>
          </a:bodyPr>
          <a:lstStyle/>
          <a:p>
            <a:r>
              <a:rPr lang="en-US" dirty="0">
                <a:latin typeface="Arial"/>
                <a:cs typeface="Arial"/>
              </a:rPr>
              <a:t>Richard M. Nixon.</a:t>
            </a:r>
          </a:p>
          <a:p>
            <a:r>
              <a:rPr lang="en-US" dirty="0">
                <a:latin typeface="Arial"/>
                <a:cs typeface="Arial"/>
              </a:rPr>
              <a:t>Lyndon B. Johnson.</a:t>
            </a:r>
          </a:p>
          <a:p>
            <a:r>
              <a:rPr lang="en-US" dirty="0">
                <a:latin typeface="Arial"/>
                <a:cs typeface="Arial"/>
              </a:rPr>
              <a:t>Dwight D. Eisenhower</a:t>
            </a:r>
          </a:p>
          <a:p>
            <a:r>
              <a:rPr lang="en-US" dirty="0"/>
              <a:t>Gerald Ford.</a:t>
            </a:r>
          </a:p>
        </p:txBody>
      </p:sp>
      <p:sp>
        <p:nvSpPr>
          <p:cNvPr id="4" name="Text Placeholder 3">
            <a:extLst>
              <a:ext uri="{FF2B5EF4-FFF2-40B4-BE49-F238E27FC236}">
                <a16:creationId xmlns:a16="http://schemas.microsoft.com/office/drawing/2014/main" id="{7BE24F61-97BA-F049-8850-78413A1F41C5}"/>
              </a:ext>
            </a:extLst>
          </p:cNvPr>
          <p:cNvSpPr>
            <a:spLocks noGrp="1"/>
          </p:cNvSpPr>
          <p:nvPr>
            <p:ph type="body" sz="quarter" idx="11"/>
          </p:nvPr>
        </p:nvSpPr>
        <p:spPr/>
        <p:txBody>
          <a:bodyPr/>
          <a:lstStyle/>
          <a:p>
            <a:r>
              <a:rPr lang="en-US"/>
              <a:t>2</a:t>
            </a:r>
          </a:p>
        </p:txBody>
      </p:sp>
    </p:spTree>
    <p:extLst>
      <p:ext uri="{BB962C8B-B14F-4D97-AF65-F5344CB8AC3E}">
        <p14:creationId xmlns:p14="http://schemas.microsoft.com/office/powerpoint/2010/main" val="1434665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7F8-216B-DB41-B287-73DFC6074370}"/>
              </a:ext>
            </a:extLst>
          </p:cNvPr>
          <p:cNvSpPr>
            <a:spLocks noGrp="1"/>
          </p:cNvSpPr>
          <p:nvPr>
            <p:ph type="title"/>
          </p:nvPr>
        </p:nvSpPr>
        <p:spPr/>
        <p:txBody>
          <a:bodyPr/>
          <a:lstStyle/>
          <a:p>
            <a:r>
              <a:rPr lang="en-US"/>
              <a:t>Which President signed Medicare into law? (cont.)</a:t>
            </a:r>
          </a:p>
        </p:txBody>
      </p:sp>
      <p:sp>
        <p:nvSpPr>
          <p:cNvPr id="3" name="Content Placeholder 2">
            <a:extLst>
              <a:ext uri="{FF2B5EF4-FFF2-40B4-BE49-F238E27FC236}">
                <a16:creationId xmlns:a16="http://schemas.microsoft.com/office/drawing/2014/main" id="{079CD706-1B7C-4B46-8A39-E401264E0D78}"/>
              </a:ext>
            </a:extLst>
          </p:cNvPr>
          <p:cNvSpPr>
            <a:spLocks noGrp="1"/>
          </p:cNvSpPr>
          <p:nvPr>
            <p:ph sz="quarter" idx="10"/>
          </p:nvPr>
        </p:nvSpPr>
        <p:spPr/>
        <p:txBody>
          <a:bodyPr vert="horz" lIns="0" tIns="45720" rIns="91440" bIns="45720" rtlCol="0" anchor="t">
            <a:normAutofit/>
          </a:bodyPr>
          <a:lstStyle/>
          <a:p>
            <a:r>
              <a:rPr lang="en-US" dirty="0">
                <a:latin typeface="Arial"/>
                <a:cs typeface="Arial"/>
              </a:rPr>
              <a:t>Richard M. Nixon.</a:t>
            </a:r>
          </a:p>
          <a:p>
            <a:r>
              <a:rPr lang="en-US" b="1" dirty="0">
                <a:latin typeface="Arial"/>
                <a:cs typeface="Arial"/>
              </a:rPr>
              <a:t>Lyndon B. </a:t>
            </a:r>
            <a:r>
              <a:rPr lang="en-US" b="1" dirty="0">
                <a:solidFill>
                  <a:srgbClr val="262626"/>
                </a:solidFill>
                <a:latin typeface="Arial"/>
                <a:cs typeface="Arial"/>
              </a:rPr>
              <a:t>Johnson</a:t>
            </a:r>
            <a:r>
              <a:rPr lang="en-US" b="1" dirty="0">
                <a:latin typeface="Arial"/>
                <a:cs typeface="Arial"/>
              </a:rPr>
              <a:t>.</a:t>
            </a:r>
          </a:p>
          <a:p>
            <a:r>
              <a:rPr lang="en-US" dirty="0">
                <a:latin typeface="Arial"/>
                <a:cs typeface="Arial"/>
              </a:rPr>
              <a:t>Dwight D. </a:t>
            </a:r>
            <a:r>
              <a:rPr lang="en-US" dirty="0">
                <a:solidFill>
                  <a:srgbClr val="262626"/>
                </a:solidFill>
                <a:latin typeface="Arial"/>
                <a:cs typeface="Arial"/>
              </a:rPr>
              <a:t>Eisenhower</a:t>
            </a:r>
            <a:endParaRPr lang="en-US" dirty="0"/>
          </a:p>
          <a:p>
            <a:r>
              <a:rPr lang="en-US" dirty="0"/>
              <a:t>Gerald Ford.</a:t>
            </a:r>
          </a:p>
        </p:txBody>
      </p:sp>
      <p:sp>
        <p:nvSpPr>
          <p:cNvPr id="4" name="Text Placeholder 3">
            <a:extLst>
              <a:ext uri="{FF2B5EF4-FFF2-40B4-BE49-F238E27FC236}">
                <a16:creationId xmlns:a16="http://schemas.microsoft.com/office/drawing/2014/main" id="{7BE24F61-97BA-F049-8850-78413A1F41C5}"/>
              </a:ext>
            </a:extLst>
          </p:cNvPr>
          <p:cNvSpPr>
            <a:spLocks noGrp="1"/>
          </p:cNvSpPr>
          <p:nvPr>
            <p:ph type="body" sz="quarter" idx="11"/>
          </p:nvPr>
        </p:nvSpPr>
        <p:spPr/>
        <p:txBody>
          <a:bodyPr/>
          <a:lstStyle/>
          <a:p>
            <a:r>
              <a:rPr lang="en-US"/>
              <a:t>2</a:t>
            </a:r>
          </a:p>
        </p:txBody>
      </p:sp>
      <p:pic>
        <p:nvPicPr>
          <p:cNvPr id="6" name="Picture 5">
            <a:extLst>
              <a:ext uri="{FF2B5EF4-FFF2-40B4-BE49-F238E27FC236}">
                <a16:creationId xmlns:a16="http://schemas.microsoft.com/office/drawing/2014/main" id="{9942CC84-D2FA-8A41-A225-0B358445D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9" y="2295784"/>
            <a:ext cx="660299" cy="660299"/>
          </a:xfrm>
          <a:prstGeom prst="rect">
            <a:avLst/>
          </a:prstGeom>
        </p:spPr>
      </p:pic>
    </p:spTree>
    <p:extLst>
      <p:ext uri="{BB962C8B-B14F-4D97-AF65-F5344CB8AC3E}">
        <p14:creationId xmlns:p14="http://schemas.microsoft.com/office/powerpoint/2010/main" val="372001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7F8-216B-DB41-B287-73DFC6074370}"/>
              </a:ext>
            </a:extLst>
          </p:cNvPr>
          <p:cNvSpPr>
            <a:spLocks noGrp="1"/>
          </p:cNvSpPr>
          <p:nvPr>
            <p:ph type="title"/>
          </p:nvPr>
        </p:nvSpPr>
        <p:spPr/>
        <p:txBody>
          <a:bodyPr/>
          <a:lstStyle/>
          <a:p>
            <a:r>
              <a:rPr lang="en-US"/>
              <a:t>Who was enrolled as the very first Medicare beneficiary by President Johnson?</a:t>
            </a:r>
          </a:p>
        </p:txBody>
      </p:sp>
      <p:sp>
        <p:nvSpPr>
          <p:cNvPr id="3" name="Content Placeholder 2">
            <a:extLst>
              <a:ext uri="{FF2B5EF4-FFF2-40B4-BE49-F238E27FC236}">
                <a16:creationId xmlns:a16="http://schemas.microsoft.com/office/drawing/2014/main" id="{079CD706-1B7C-4B46-8A39-E401264E0D78}"/>
              </a:ext>
            </a:extLst>
          </p:cNvPr>
          <p:cNvSpPr>
            <a:spLocks noGrp="1"/>
          </p:cNvSpPr>
          <p:nvPr>
            <p:ph sz="quarter" idx="10"/>
          </p:nvPr>
        </p:nvSpPr>
        <p:spPr/>
        <p:txBody>
          <a:bodyPr vert="horz" lIns="0" tIns="45720" rIns="91440" bIns="45720" rtlCol="0" anchor="t">
            <a:normAutofit/>
          </a:bodyPr>
          <a:lstStyle/>
          <a:p>
            <a:r>
              <a:rPr lang="en-US" dirty="0">
                <a:latin typeface="Arial"/>
                <a:cs typeface="Arial"/>
              </a:rPr>
              <a:t>Harry S. </a:t>
            </a:r>
            <a:r>
              <a:rPr lang="en-US" dirty="0">
                <a:solidFill>
                  <a:srgbClr val="262626"/>
                </a:solidFill>
                <a:latin typeface="Arial"/>
                <a:cs typeface="Arial"/>
              </a:rPr>
              <a:t>Truman</a:t>
            </a:r>
            <a:r>
              <a:rPr lang="en-US" dirty="0">
                <a:latin typeface="Arial"/>
                <a:cs typeface="Arial"/>
              </a:rPr>
              <a:t>.</a:t>
            </a:r>
          </a:p>
          <a:p>
            <a:r>
              <a:rPr lang="en-US" dirty="0"/>
              <a:t>Claudia Alta “Lady Bird” Johnson.</a:t>
            </a:r>
          </a:p>
          <a:p>
            <a:r>
              <a:rPr lang="en-US" dirty="0"/>
              <a:t>Richard Nixon.</a:t>
            </a:r>
          </a:p>
          <a:p>
            <a:r>
              <a:rPr lang="en-US" dirty="0"/>
              <a:t>Betty Ford.</a:t>
            </a:r>
          </a:p>
        </p:txBody>
      </p:sp>
      <p:sp>
        <p:nvSpPr>
          <p:cNvPr id="4" name="Text Placeholder 3">
            <a:extLst>
              <a:ext uri="{FF2B5EF4-FFF2-40B4-BE49-F238E27FC236}">
                <a16:creationId xmlns:a16="http://schemas.microsoft.com/office/drawing/2014/main" id="{7BE24F61-97BA-F049-8850-78413A1F41C5}"/>
              </a:ext>
            </a:extLst>
          </p:cNvPr>
          <p:cNvSpPr>
            <a:spLocks noGrp="1"/>
          </p:cNvSpPr>
          <p:nvPr>
            <p:ph type="body" sz="quarter" idx="11"/>
          </p:nvPr>
        </p:nvSpPr>
        <p:spPr/>
        <p:txBody>
          <a:bodyPr/>
          <a:lstStyle/>
          <a:p>
            <a:r>
              <a:rPr lang="en-US"/>
              <a:t>3</a:t>
            </a:r>
          </a:p>
        </p:txBody>
      </p:sp>
    </p:spTree>
    <p:extLst>
      <p:ext uri="{BB962C8B-B14F-4D97-AF65-F5344CB8AC3E}">
        <p14:creationId xmlns:p14="http://schemas.microsoft.com/office/powerpoint/2010/main" val="2809288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E7F8-216B-DB41-B287-73DFC6074370}"/>
              </a:ext>
            </a:extLst>
          </p:cNvPr>
          <p:cNvSpPr>
            <a:spLocks noGrp="1"/>
          </p:cNvSpPr>
          <p:nvPr>
            <p:ph type="title"/>
          </p:nvPr>
        </p:nvSpPr>
        <p:spPr/>
        <p:txBody>
          <a:bodyPr/>
          <a:lstStyle/>
          <a:p>
            <a:r>
              <a:rPr lang="en-US"/>
              <a:t>Who was enrolled as the very first Medicare beneficiary by President Johnson? (cont.)</a:t>
            </a:r>
          </a:p>
        </p:txBody>
      </p:sp>
      <p:sp>
        <p:nvSpPr>
          <p:cNvPr id="3" name="Content Placeholder 2">
            <a:extLst>
              <a:ext uri="{FF2B5EF4-FFF2-40B4-BE49-F238E27FC236}">
                <a16:creationId xmlns:a16="http://schemas.microsoft.com/office/drawing/2014/main" id="{079CD706-1B7C-4B46-8A39-E401264E0D78}"/>
              </a:ext>
            </a:extLst>
          </p:cNvPr>
          <p:cNvSpPr>
            <a:spLocks noGrp="1"/>
          </p:cNvSpPr>
          <p:nvPr>
            <p:ph sz="quarter" idx="10"/>
          </p:nvPr>
        </p:nvSpPr>
        <p:spPr/>
        <p:txBody>
          <a:bodyPr vert="horz" lIns="0" tIns="45720" rIns="91440" bIns="45720" rtlCol="0" anchor="t">
            <a:normAutofit/>
          </a:bodyPr>
          <a:lstStyle/>
          <a:p>
            <a:r>
              <a:rPr lang="en-US" b="1" dirty="0">
                <a:latin typeface="Arial"/>
                <a:cs typeface="Arial"/>
              </a:rPr>
              <a:t>Harry S. Truman.</a:t>
            </a:r>
          </a:p>
          <a:p>
            <a:r>
              <a:rPr lang="en-US" dirty="0"/>
              <a:t>Claudia Alta “Lady Bird” Johnson.</a:t>
            </a:r>
          </a:p>
          <a:p>
            <a:r>
              <a:rPr lang="en-US" dirty="0"/>
              <a:t>Richard Nixon.</a:t>
            </a:r>
          </a:p>
          <a:p>
            <a:r>
              <a:rPr lang="en-US" dirty="0"/>
              <a:t>Betty Ford.</a:t>
            </a:r>
          </a:p>
        </p:txBody>
      </p:sp>
      <p:sp>
        <p:nvSpPr>
          <p:cNvPr id="4" name="Text Placeholder 3">
            <a:extLst>
              <a:ext uri="{FF2B5EF4-FFF2-40B4-BE49-F238E27FC236}">
                <a16:creationId xmlns:a16="http://schemas.microsoft.com/office/drawing/2014/main" id="{7BE24F61-97BA-F049-8850-78413A1F41C5}"/>
              </a:ext>
            </a:extLst>
          </p:cNvPr>
          <p:cNvSpPr>
            <a:spLocks noGrp="1"/>
          </p:cNvSpPr>
          <p:nvPr>
            <p:ph type="body" sz="quarter" idx="11"/>
          </p:nvPr>
        </p:nvSpPr>
        <p:spPr/>
        <p:txBody>
          <a:bodyPr/>
          <a:lstStyle/>
          <a:p>
            <a:r>
              <a:rPr lang="en-US"/>
              <a:t>3</a:t>
            </a:r>
          </a:p>
        </p:txBody>
      </p:sp>
      <p:pic>
        <p:nvPicPr>
          <p:cNvPr id="6" name="Picture 5">
            <a:extLst>
              <a:ext uri="{FF2B5EF4-FFF2-40B4-BE49-F238E27FC236}">
                <a16:creationId xmlns:a16="http://schemas.microsoft.com/office/drawing/2014/main" id="{C639F366-2D82-E945-97AF-F2AE9C06D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9" y="1714500"/>
            <a:ext cx="660299" cy="660299"/>
          </a:xfrm>
          <a:prstGeom prst="rect">
            <a:avLst/>
          </a:prstGeom>
        </p:spPr>
      </p:pic>
    </p:spTree>
    <p:extLst>
      <p:ext uri="{BB962C8B-B14F-4D97-AF65-F5344CB8AC3E}">
        <p14:creationId xmlns:p14="http://schemas.microsoft.com/office/powerpoint/2010/main" val="427971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00AF5-4BAC-B646-871A-6B369198CAC4}"/>
              </a:ext>
            </a:extLst>
          </p:cNvPr>
          <p:cNvSpPr>
            <a:spLocks noGrp="1"/>
          </p:cNvSpPr>
          <p:nvPr>
            <p:ph sz="quarter" idx="11"/>
          </p:nvPr>
        </p:nvSpPr>
        <p:spPr/>
        <p:txBody>
          <a:bodyPr/>
          <a:lstStyle/>
          <a:p>
            <a:r>
              <a:rPr lang="en-US"/>
              <a:t>What Is the LTCH QRP?</a:t>
            </a:r>
          </a:p>
        </p:txBody>
      </p:sp>
    </p:spTree>
    <p:extLst>
      <p:ext uri="{BB962C8B-B14F-4D97-AF65-F5344CB8AC3E}">
        <p14:creationId xmlns:p14="http://schemas.microsoft.com/office/powerpoint/2010/main" val="321938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13CB-BBA1-DC49-9CD7-D9810626DA31}"/>
              </a:ext>
            </a:extLst>
          </p:cNvPr>
          <p:cNvSpPr>
            <a:spLocks noGrp="1"/>
          </p:cNvSpPr>
          <p:nvPr>
            <p:ph type="title"/>
          </p:nvPr>
        </p:nvSpPr>
        <p:spPr/>
        <p:txBody>
          <a:bodyPr/>
          <a:lstStyle/>
          <a:p>
            <a:r>
              <a:rPr lang="en-US"/>
              <a:t>What Is the LTCH QRP?</a:t>
            </a:r>
          </a:p>
        </p:txBody>
      </p:sp>
      <p:sp>
        <p:nvSpPr>
          <p:cNvPr id="3" name="Content Placeholder 2">
            <a:extLst>
              <a:ext uri="{FF2B5EF4-FFF2-40B4-BE49-F238E27FC236}">
                <a16:creationId xmlns:a16="http://schemas.microsoft.com/office/drawing/2014/main" id="{DB50E8E4-46E4-A549-A9D4-88E88C9785FB}"/>
              </a:ext>
            </a:extLst>
          </p:cNvPr>
          <p:cNvSpPr>
            <a:spLocks noGrp="1"/>
          </p:cNvSpPr>
          <p:nvPr>
            <p:ph sz="quarter" idx="10"/>
          </p:nvPr>
        </p:nvSpPr>
        <p:spPr>
          <a:xfrm>
            <a:off x="571500" y="1734458"/>
            <a:ext cx="7109460" cy="4209142"/>
          </a:xfrm>
        </p:spPr>
        <p:txBody>
          <a:bodyPr vert="horz" lIns="91440" tIns="45720" rIns="91440" bIns="45720" rtlCol="0" anchor="t">
            <a:noAutofit/>
          </a:bodyPr>
          <a:lstStyle/>
          <a:p>
            <a:r>
              <a:rPr lang="en-US" sz="2300" dirty="0">
                <a:latin typeface="Arial"/>
                <a:cs typeface="Arial"/>
              </a:rPr>
              <a:t>Section 3004(a) of the Patient Protection and Affordable Care Act of 2010 amended section 1886(m)(5) of the Social Security Act requiring</a:t>
            </a:r>
            <a:r>
              <a:rPr lang="en-US" sz="2300" dirty="0">
                <a:solidFill>
                  <a:srgbClr val="FF0000"/>
                </a:solidFill>
                <a:latin typeface="Arial"/>
                <a:cs typeface="Arial"/>
              </a:rPr>
              <a:t> </a:t>
            </a:r>
            <a:r>
              <a:rPr lang="en-US" sz="2300" dirty="0">
                <a:latin typeface="Arial"/>
                <a:cs typeface="Arial"/>
              </a:rPr>
              <a:t>the Secretary to establish quality reporting requirements for LTCHs beginning in fiscal year (FY) 2012.</a:t>
            </a:r>
          </a:p>
          <a:p>
            <a:r>
              <a:rPr lang="en-US" sz="2300" dirty="0">
                <a:latin typeface="Arial"/>
                <a:cs typeface="Arial"/>
              </a:rPr>
              <a:t>In response to reporting requirements identified in the Improving Medicare Post-Acute Care Transformation (IMPACT) Act of 2014, the Centers for Medicare &amp; Medicaid Services (CMS) required the reporting of standardized patient assessment data elements (SPADEs) by LTCHs. </a:t>
            </a:r>
          </a:p>
        </p:txBody>
      </p:sp>
      <p:pic>
        <p:nvPicPr>
          <p:cNvPr id="8" name="Content Placeholder 7" descr="A picture containing person, indoor, table&#10;&#10;Description automatically generated">
            <a:extLst>
              <a:ext uri="{FF2B5EF4-FFF2-40B4-BE49-F238E27FC236}">
                <a16:creationId xmlns:a16="http://schemas.microsoft.com/office/drawing/2014/main" id="{F7D735A4-B8C8-438B-A9D3-4F99E059A37B}"/>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569761" y="2466974"/>
            <a:ext cx="4613651" cy="3165889"/>
          </a:xfrm>
        </p:spPr>
      </p:pic>
    </p:spTree>
    <p:extLst>
      <p:ext uri="{BB962C8B-B14F-4D97-AF65-F5344CB8AC3E}">
        <p14:creationId xmlns:p14="http://schemas.microsoft.com/office/powerpoint/2010/main" val="210199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15">
            <a:extLst>
              <a:ext uri="{FF2B5EF4-FFF2-40B4-BE49-F238E27FC236}">
                <a16:creationId xmlns:a16="http://schemas.microsoft.com/office/drawing/2014/main" id="{C0B88E8A-A2F9-43D6-A6AA-C7364E720267}"/>
              </a:ext>
            </a:extLst>
          </p:cNvPr>
          <p:cNvSpPr>
            <a:spLocks noGrp="1"/>
          </p:cNvSpPr>
          <p:nvPr>
            <p:ph type="subTitle" idx="1"/>
          </p:nvPr>
        </p:nvSpPr>
        <p:spPr>
          <a:xfrm>
            <a:off x="4952999" y="3324579"/>
            <a:ext cx="7088945" cy="1066800"/>
          </a:xfrm>
        </p:spPr>
        <p:txBody>
          <a:bodyPr/>
          <a:lstStyle/>
          <a:p>
            <a:r>
              <a:rPr lang="en-US"/>
              <a:t>LTCH QRP: Achieving a Full APU</a:t>
            </a:r>
          </a:p>
        </p:txBody>
      </p:sp>
      <p:sp>
        <p:nvSpPr>
          <p:cNvPr id="23" name="Text Placeholder 1">
            <a:extLst>
              <a:ext uri="{FF2B5EF4-FFF2-40B4-BE49-F238E27FC236}">
                <a16:creationId xmlns:a16="http://schemas.microsoft.com/office/drawing/2014/main" id="{C866BBDF-2817-4829-84BE-9FA60BC0B2D1}"/>
              </a:ext>
            </a:extLst>
          </p:cNvPr>
          <p:cNvSpPr>
            <a:spLocks noGrp="1"/>
          </p:cNvSpPr>
          <p:nvPr>
            <p:ph type="body" sz="quarter" idx="10"/>
          </p:nvPr>
        </p:nvSpPr>
        <p:spPr>
          <a:xfrm>
            <a:off x="4953000" y="3925712"/>
            <a:ext cx="6629400" cy="1066800"/>
          </a:xfrm>
        </p:spPr>
        <p:txBody>
          <a:bodyPr vert="horz" lIns="91440" tIns="45720" rIns="91440" bIns="45720" rtlCol="0" anchor="t">
            <a:noAutofit/>
          </a:bodyPr>
          <a:lstStyle/>
          <a:p>
            <a:r>
              <a:rPr lang="en-US" sz="2000" b="1">
                <a:latin typeface="Arial"/>
                <a:cs typeface="Arial"/>
              </a:rPr>
              <a:t>Christy Hughes, M.H.A</a:t>
            </a:r>
            <a:endParaRPr lang="en-US" sz="2000" b="1"/>
          </a:p>
          <a:p>
            <a:r>
              <a:rPr lang="en-US" sz="2000"/>
              <a:t>Program Coordinator, LTCH QRP </a:t>
            </a:r>
          </a:p>
          <a:p>
            <a:r>
              <a:rPr lang="en-US" sz="2000"/>
              <a:t>Centers for Medicare &amp; Medicaid Services</a:t>
            </a:r>
          </a:p>
          <a:p>
            <a:r>
              <a:rPr lang="en-US" sz="2000" b="1">
                <a:latin typeface="Arial"/>
                <a:cs typeface="Arial"/>
              </a:rPr>
              <a:t>Teresa Mota, B.S.N., R.N.</a:t>
            </a:r>
          </a:p>
          <a:p>
            <a:r>
              <a:rPr lang="en-US" sz="2000"/>
              <a:t>Associate Scientist/Nurse Researcher</a:t>
            </a:r>
          </a:p>
          <a:p>
            <a:r>
              <a:rPr lang="en-US" sz="2000">
                <a:latin typeface="Arial"/>
                <a:cs typeface="Arial"/>
              </a:rPr>
              <a:t>Abt Associates</a:t>
            </a:r>
          </a:p>
          <a:p>
            <a:r>
              <a:rPr lang="en-US" sz="2000"/>
              <a:t>May 27, 2021</a:t>
            </a:r>
            <a:endParaRPr lang="en-US" sz="2000" strike="sngStrike"/>
          </a:p>
        </p:txBody>
      </p:sp>
      <p:sp>
        <p:nvSpPr>
          <p:cNvPr id="3" name="Content Placeholder 2"/>
          <p:cNvSpPr>
            <a:spLocks noGrp="1"/>
          </p:cNvSpPr>
          <p:nvPr>
            <p:ph sz="quarter" idx="11"/>
          </p:nvPr>
        </p:nvSpPr>
        <p:spPr/>
        <p:txBody>
          <a:bodyPr/>
          <a:lstStyle/>
          <a:p>
            <a:r>
              <a:rPr lang="en-US"/>
              <a:t>Quality Reporting Program Provider Training</a:t>
            </a:r>
          </a:p>
        </p:txBody>
      </p:sp>
    </p:spTree>
    <p:custDataLst>
      <p:tags r:id="rId1"/>
    </p:custDataLst>
    <p:extLst>
      <p:ext uri="{BB962C8B-B14F-4D97-AF65-F5344CB8AC3E}">
        <p14:creationId xmlns:p14="http://schemas.microsoft.com/office/powerpoint/2010/main" val="296659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D962-5F0B-6545-A3C1-4BA3DECAAA74}"/>
              </a:ext>
            </a:extLst>
          </p:cNvPr>
          <p:cNvSpPr>
            <a:spLocks noGrp="1"/>
          </p:cNvSpPr>
          <p:nvPr>
            <p:ph type="title"/>
          </p:nvPr>
        </p:nvSpPr>
        <p:spPr/>
        <p:txBody>
          <a:bodyPr/>
          <a:lstStyle/>
          <a:p>
            <a:r>
              <a:rPr lang="en-US"/>
              <a:t>CMS Quality Goals</a:t>
            </a:r>
          </a:p>
        </p:txBody>
      </p:sp>
      <p:sp>
        <p:nvSpPr>
          <p:cNvPr id="3" name="Content Placeholder 2">
            <a:extLst>
              <a:ext uri="{FF2B5EF4-FFF2-40B4-BE49-F238E27FC236}">
                <a16:creationId xmlns:a16="http://schemas.microsoft.com/office/drawing/2014/main" id="{EA5D8BA5-FD42-0F4B-BC59-F1A2C53413BC}"/>
              </a:ext>
            </a:extLst>
          </p:cNvPr>
          <p:cNvSpPr>
            <a:spLocks noGrp="1"/>
          </p:cNvSpPr>
          <p:nvPr>
            <p:ph sz="quarter" idx="10"/>
          </p:nvPr>
        </p:nvSpPr>
        <p:spPr/>
        <p:txBody>
          <a:bodyPr/>
          <a:lstStyle/>
          <a:p>
            <a:r>
              <a:rPr lang="en-US" dirty="0"/>
              <a:t>Quality healthcare for people with Medicare is a high priority for CMS.</a:t>
            </a:r>
          </a:p>
          <a:p>
            <a:r>
              <a:rPr lang="en-US" dirty="0"/>
              <a:t>CMS defines quality as having the following properties or domains:</a:t>
            </a:r>
          </a:p>
          <a:p>
            <a:endParaRPr lang="en-US" dirty="0"/>
          </a:p>
        </p:txBody>
      </p:sp>
      <p:pic>
        <p:nvPicPr>
          <p:cNvPr id="5" name="Picture 4" descr="A graphic depicting the defintions of the six domains of quality which are available here: https://www.cms.gov/Medicare/Quality-Initiatives-Patient-Assessment-Instruments/QualityInitiativesGenInfo/MMF/General-info-Sub-Page ">
            <a:extLst>
              <a:ext uri="{FF2B5EF4-FFF2-40B4-BE49-F238E27FC236}">
                <a16:creationId xmlns:a16="http://schemas.microsoft.com/office/drawing/2014/main" id="{E784F83B-AD1C-5144-BB3E-6F4FF04BD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347" y="2806936"/>
            <a:ext cx="8453305" cy="3441464"/>
          </a:xfrm>
          <a:prstGeom prst="rect">
            <a:avLst/>
          </a:prstGeom>
        </p:spPr>
      </p:pic>
    </p:spTree>
    <p:extLst>
      <p:ext uri="{BB962C8B-B14F-4D97-AF65-F5344CB8AC3E}">
        <p14:creationId xmlns:p14="http://schemas.microsoft.com/office/powerpoint/2010/main" val="335750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ic depicting a computer screen with a calendar and deadline circled, an hourglass with sand dripping down and a clock face.">
            <a:extLst>
              <a:ext uri="{FF2B5EF4-FFF2-40B4-BE49-F238E27FC236}">
                <a16:creationId xmlns:a16="http://schemas.microsoft.com/office/drawing/2014/main" id="{6AAB1EAC-5816-3A47-8269-67A8D63EF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177" y="1885750"/>
            <a:ext cx="4306062" cy="2947824"/>
          </a:xfrm>
          <a:prstGeom prst="rect">
            <a:avLst/>
          </a:prstGeom>
        </p:spPr>
      </p:pic>
      <p:sp>
        <p:nvSpPr>
          <p:cNvPr id="2" name="Title 1">
            <a:extLst>
              <a:ext uri="{FF2B5EF4-FFF2-40B4-BE49-F238E27FC236}">
                <a16:creationId xmlns:a16="http://schemas.microsoft.com/office/drawing/2014/main" id="{B36822B0-6314-5E44-A90F-D2E3AC865D4B}"/>
              </a:ext>
            </a:extLst>
          </p:cNvPr>
          <p:cNvSpPr>
            <a:spLocks noGrp="1"/>
          </p:cNvSpPr>
          <p:nvPr>
            <p:ph type="title"/>
          </p:nvPr>
        </p:nvSpPr>
        <p:spPr/>
        <p:txBody>
          <a:bodyPr/>
          <a:lstStyle/>
          <a:p>
            <a:r>
              <a:rPr lang="en-US"/>
              <a:t>LTCH QRP Requirements</a:t>
            </a:r>
          </a:p>
        </p:txBody>
      </p:sp>
      <p:sp>
        <p:nvSpPr>
          <p:cNvPr id="3" name="Content Placeholder 2">
            <a:extLst>
              <a:ext uri="{FF2B5EF4-FFF2-40B4-BE49-F238E27FC236}">
                <a16:creationId xmlns:a16="http://schemas.microsoft.com/office/drawing/2014/main" id="{453CCD9E-CDBA-C54D-9820-97682EC597A9}"/>
              </a:ext>
            </a:extLst>
          </p:cNvPr>
          <p:cNvSpPr>
            <a:spLocks noGrp="1"/>
          </p:cNvSpPr>
          <p:nvPr>
            <p:ph sz="quarter" idx="10"/>
          </p:nvPr>
        </p:nvSpPr>
        <p:spPr>
          <a:xfrm>
            <a:off x="571500" y="1752600"/>
            <a:ext cx="7167212" cy="4114800"/>
          </a:xfrm>
        </p:spPr>
        <p:txBody>
          <a:bodyPr vert="horz" lIns="91440" tIns="45720" rIns="91440" bIns="45720" rtlCol="0" anchor="t">
            <a:noAutofit/>
          </a:bodyPr>
          <a:lstStyle/>
          <a:p>
            <a:r>
              <a:rPr lang="en-US" dirty="0">
                <a:latin typeface="Arial"/>
                <a:cs typeface="Arial"/>
              </a:rPr>
              <a:t>The LTCH CARE Data Set (LCDS) is applicable to all patients receiving inpatient services in a facility certified as a hospital and designated as an LTCH under Medicare. </a:t>
            </a:r>
          </a:p>
          <a:p>
            <a:r>
              <a:rPr lang="en-US" dirty="0">
                <a:latin typeface="Arial"/>
                <a:cs typeface="Arial"/>
              </a:rPr>
              <a:t>The LCDS should be completed for individual LTCH patients who are admitted to, discharged from, or die in the LTCH, regardless of length of stay.</a:t>
            </a:r>
          </a:p>
          <a:p>
            <a:r>
              <a:rPr lang="en-US" dirty="0">
                <a:latin typeface="Arial"/>
                <a:cs typeface="Arial"/>
              </a:rPr>
              <a:t>LCDS data are required to be submitted and accepted within the threshold and according to the established submission timelines.</a:t>
            </a:r>
          </a:p>
        </p:txBody>
      </p:sp>
    </p:spTree>
    <p:extLst>
      <p:ext uri="{BB962C8B-B14F-4D97-AF65-F5344CB8AC3E}">
        <p14:creationId xmlns:p14="http://schemas.microsoft.com/office/powerpoint/2010/main" val="111747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D3A6-A83C-E249-9CCC-6BF626902C3E}"/>
              </a:ext>
            </a:extLst>
          </p:cNvPr>
          <p:cNvSpPr>
            <a:spLocks noGrp="1"/>
          </p:cNvSpPr>
          <p:nvPr>
            <p:ph type="title"/>
          </p:nvPr>
        </p:nvSpPr>
        <p:spPr/>
        <p:txBody>
          <a:bodyPr/>
          <a:lstStyle/>
          <a:p>
            <a:r>
              <a:rPr lang="en-US"/>
              <a:t>LTCH QRP Life Cycle</a:t>
            </a:r>
          </a:p>
        </p:txBody>
      </p:sp>
      <p:graphicFrame>
        <p:nvGraphicFramePr>
          <p:cNvPr id="3" name="Table 3">
            <a:extLst>
              <a:ext uri="{FF2B5EF4-FFF2-40B4-BE49-F238E27FC236}">
                <a16:creationId xmlns:a16="http://schemas.microsoft.com/office/drawing/2014/main" id="{31B59B32-9CB9-7B44-B0EA-43E967906039}"/>
              </a:ext>
            </a:extLst>
          </p:cNvPr>
          <p:cNvGraphicFramePr>
            <a:graphicFrameLocks noGrp="1" noChangeAspect="1"/>
          </p:cNvGraphicFramePr>
          <p:nvPr>
            <p:extLst>
              <p:ext uri="{D42A27DB-BD31-4B8C-83A1-F6EECF244321}">
                <p14:modId xmlns:p14="http://schemas.microsoft.com/office/powerpoint/2010/main" val="2560097909"/>
              </p:ext>
            </p:extLst>
          </p:nvPr>
        </p:nvGraphicFramePr>
        <p:xfrm>
          <a:off x="1219201" y="2269374"/>
          <a:ext cx="10096500" cy="1371600"/>
        </p:xfrm>
        <a:graphic>
          <a:graphicData uri="http://schemas.openxmlformats.org/drawingml/2006/table">
            <a:tbl>
              <a:tblPr firstRow="1" bandRow="1">
                <a:tableStyleId>{5C22544A-7EE6-4342-B048-85BDC9FD1C3A}</a:tableStyleId>
              </a:tblPr>
              <a:tblGrid>
                <a:gridCol w="2683256">
                  <a:extLst>
                    <a:ext uri="{9D8B030D-6E8A-4147-A177-3AD203B41FA5}">
                      <a16:colId xmlns:a16="http://schemas.microsoft.com/office/drawing/2014/main" val="3992061814"/>
                    </a:ext>
                  </a:extLst>
                </a:gridCol>
                <a:gridCol w="2251182">
                  <a:extLst>
                    <a:ext uri="{9D8B030D-6E8A-4147-A177-3AD203B41FA5}">
                      <a16:colId xmlns:a16="http://schemas.microsoft.com/office/drawing/2014/main" val="3072724131"/>
                    </a:ext>
                  </a:extLst>
                </a:gridCol>
                <a:gridCol w="242314">
                  <a:extLst>
                    <a:ext uri="{9D8B030D-6E8A-4147-A177-3AD203B41FA5}">
                      <a16:colId xmlns:a16="http://schemas.microsoft.com/office/drawing/2014/main" val="2591319486"/>
                    </a:ext>
                  </a:extLst>
                </a:gridCol>
                <a:gridCol w="293716">
                  <a:extLst>
                    <a:ext uri="{9D8B030D-6E8A-4147-A177-3AD203B41FA5}">
                      <a16:colId xmlns:a16="http://schemas.microsoft.com/office/drawing/2014/main" val="2849958356"/>
                    </a:ext>
                  </a:extLst>
                </a:gridCol>
                <a:gridCol w="367146">
                  <a:extLst>
                    <a:ext uri="{9D8B030D-6E8A-4147-A177-3AD203B41FA5}">
                      <a16:colId xmlns:a16="http://schemas.microsoft.com/office/drawing/2014/main" val="3702426225"/>
                    </a:ext>
                  </a:extLst>
                </a:gridCol>
                <a:gridCol w="4258886">
                  <a:extLst>
                    <a:ext uri="{9D8B030D-6E8A-4147-A177-3AD203B41FA5}">
                      <a16:colId xmlns:a16="http://schemas.microsoft.com/office/drawing/2014/main" val="1639892368"/>
                    </a:ext>
                  </a:extLst>
                </a:gridCol>
              </a:tblGrid>
              <a:tr h="1371600">
                <a:tc>
                  <a:txBody>
                    <a:bodyPr/>
                    <a:lstStyle/>
                    <a:p>
                      <a:pPr algn="ctr"/>
                      <a:r>
                        <a:rPr lang="en-US" sz="2400" dirty="0">
                          <a:solidFill>
                            <a:schemeClr val="bg1"/>
                          </a:solidFill>
                        </a:rPr>
                        <a:t>Data Collection &amp; Submission </a:t>
                      </a:r>
                    </a:p>
                    <a:p>
                      <a:pPr algn="ctr"/>
                      <a:r>
                        <a:rPr lang="en-US" sz="2400" dirty="0">
                          <a:solidFill>
                            <a:schemeClr val="bg1"/>
                          </a:solidFill>
                        </a:rPr>
                        <a:t>(LCDS)</a:t>
                      </a:r>
                    </a:p>
                  </a:txBody>
                  <a:tcPr anchor="ctr">
                    <a:lnR w="38100" cap="flat" cmpd="sng" algn="ctr">
                      <a:solidFill>
                        <a:schemeClr val="bg1"/>
                      </a:solidFill>
                      <a:prstDash val="solid"/>
                      <a:round/>
                      <a:headEnd type="none" w="med" len="med"/>
                      <a:tailEnd type="none" w="med" len="med"/>
                    </a:lnR>
                    <a:solidFill>
                      <a:schemeClr val="tx2"/>
                    </a:solidFill>
                  </a:tcPr>
                </a:tc>
                <a:tc>
                  <a:txBody>
                    <a:bodyPr/>
                    <a:lstStyle/>
                    <a:p>
                      <a:pPr algn="ctr"/>
                      <a:r>
                        <a:rPr lang="en-US" sz="2400">
                          <a:solidFill>
                            <a:schemeClr val="bg1"/>
                          </a:solidFill>
                        </a:rPr>
                        <a:t>CMS Compliance Determination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3"/>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4"/>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endParaRPr lang="en-US" sz="240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solidFill>
                      <a:schemeClr val="accent2"/>
                    </a:solidFill>
                  </a:tcPr>
                </a:tc>
                <a:tc>
                  <a:txBody>
                    <a:bodyPr/>
                    <a:lstStyle/>
                    <a:p>
                      <a:pPr algn="ctr"/>
                      <a:r>
                        <a:rPr lang="en-US" sz="2200" dirty="0">
                          <a:solidFill>
                            <a:schemeClr val="bg1"/>
                          </a:solidFill>
                        </a:rPr>
                        <a:t>Payment Impact</a:t>
                      </a:r>
                    </a:p>
                    <a:p>
                      <a:pPr algn="ctr"/>
                      <a:r>
                        <a:rPr lang="en-US" sz="2200" dirty="0">
                          <a:solidFill>
                            <a:schemeClr val="bg1"/>
                          </a:solidFill>
                        </a:rPr>
                        <a:t>APU in Effect for FY</a:t>
                      </a:r>
                    </a:p>
                  </a:txBody>
                  <a:tcPr anchor="ctr">
                    <a:lnL w="38100" cap="flat" cmpd="sng" algn="ctr">
                      <a:solidFill>
                        <a:schemeClr val="bg1"/>
                      </a:solidFill>
                      <a:prstDash val="solid"/>
                      <a:round/>
                      <a:headEnd type="none" w="med" len="med"/>
                      <a:tailEnd type="none" w="med" len="med"/>
                    </a:lnL>
                    <a:solidFill>
                      <a:schemeClr val="accent6"/>
                    </a:solidFill>
                  </a:tcPr>
                </a:tc>
                <a:extLst>
                  <a:ext uri="{0D108BD9-81ED-4DB2-BD59-A6C34878D82A}">
                    <a16:rowId xmlns:a16="http://schemas.microsoft.com/office/drawing/2014/main" val="934148204"/>
                  </a:ext>
                </a:extLst>
              </a:tr>
            </a:tbl>
          </a:graphicData>
        </a:graphic>
      </p:graphicFrame>
      <p:grpSp>
        <p:nvGrpSpPr>
          <p:cNvPr id="36" name="Group 192">
            <a:extLst>
              <a:ext uri="{FF2B5EF4-FFF2-40B4-BE49-F238E27FC236}">
                <a16:creationId xmlns:a16="http://schemas.microsoft.com/office/drawing/2014/main" id="{48C06EA3-4FEC-0043-8B4F-4AC143B7A2B4}"/>
              </a:ext>
            </a:extLst>
          </p:cNvPr>
          <p:cNvGrpSpPr/>
          <p:nvPr/>
        </p:nvGrpSpPr>
        <p:grpSpPr>
          <a:xfrm>
            <a:off x="3238377" y="3462803"/>
            <a:ext cx="7201023" cy="1684159"/>
            <a:chOff x="3207471" y="4290059"/>
            <a:chExt cx="7201023" cy="1684159"/>
          </a:xfrm>
        </p:grpSpPr>
        <p:sp>
          <p:nvSpPr>
            <p:cNvPr id="7" name="TextBox 193">
              <a:extLst>
                <a:ext uri="{FF2B5EF4-FFF2-40B4-BE49-F238E27FC236}">
                  <a16:creationId xmlns:a16="http://schemas.microsoft.com/office/drawing/2014/main" id="{80AC0A7A-AF2D-0342-BF3F-87D2E5E666D8}"/>
                </a:ext>
              </a:extLst>
            </p:cNvPr>
            <p:cNvSpPr txBox="1"/>
            <p:nvPr/>
          </p:nvSpPr>
          <p:spPr>
            <a:xfrm>
              <a:off x="3207471" y="5250318"/>
              <a:ext cx="2065387" cy="723900"/>
            </a:xfrm>
            <a:prstGeom prst="rect">
              <a:avLst/>
            </a:prstGeom>
          </p:spPr>
          <p:txBody>
            <a:bodyPr wrap="square" lIns="121917" tIns="60958" rIns="121917" bIns="60958" rtlCol="0" anchor="t">
              <a:noAutofit/>
            </a:bodyPr>
            <a:lstStyle/>
            <a:p>
              <a:pPr algn="ctr"/>
              <a:r>
                <a:rPr lang="en-US" sz="1600" b="1" dirty="0">
                  <a:solidFill>
                    <a:schemeClr val="accent4"/>
                  </a:solidFill>
                </a:rPr>
                <a:t>CMS Sends Non-Compliance Letters</a:t>
              </a:r>
              <a:endParaRPr lang="en-US" dirty="0">
                <a:solidFill>
                  <a:schemeClr val="accent4"/>
                </a:solidFill>
                <a:cs typeface="Calibri"/>
              </a:endParaRPr>
            </a:p>
            <a:p>
              <a:pPr marL="0" indent="0" algn="ctr">
                <a:buNone/>
              </a:pPr>
              <a:r>
                <a:rPr lang="en-US" sz="1600" b="1" dirty="0">
                  <a:solidFill>
                    <a:schemeClr val="accent4"/>
                  </a:solidFill>
                </a:rPr>
                <a:t>June</a:t>
              </a:r>
              <a:r>
                <a:rPr lang="en-US" sz="1600" b="1" dirty="0">
                  <a:solidFill>
                    <a:schemeClr val="accent4"/>
                  </a:solidFill>
                  <a:cs typeface="Calibri"/>
                </a:rPr>
                <a:t>/July</a:t>
              </a:r>
              <a:endParaRPr lang="en-US" dirty="0">
                <a:solidFill>
                  <a:schemeClr val="accent4"/>
                </a:solidFill>
                <a:cs typeface="Calibri"/>
              </a:endParaRPr>
            </a:p>
          </p:txBody>
        </p:sp>
        <p:sp>
          <p:nvSpPr>
            <p:cNvPr id="8" name="TextBox 194">
              <a:extLst>
                <a:ext uri="{FF2B5EF4-FFF2-40B4-BE49-F238E27FC236}">
                  <a16:creationId xmlns:a16="http://schemas.microsoft.com/office/drawing/2014/main" id="{451FA388-5480-6C4E-8036-58DDE4E92E3F}"/>
                </a:ext>
              </a:extLst>
            </p:cNvPr>
            <p:cNvSpPr txBox="1"/>
            <p:nvPr/>
          </p:nvSpPr>
          <p:spPr>
            <a:xfrm>
              <a:off x="5272858" y="5219700"/>
              <a:ext cx="2484483" cy="723900"/>
            </a:xfrm>
            <a:prstGeom prst="rect">
              <a:avLst/>
            </a:prstGeom>
          </p:spPr>
          <p:txBody>
            <a:bodyPr wrap="square" lIns="121917" tIns="60958" rIns="121917" bIns="60958" rtlCol="0" anchor="t">
              <a:noAutofit/>
            </a:bodyPr>
            <a:lstStyle/>
            <a:p>
              <a:pPr algn="ctr"/>
              <a:r>
                <a:rPr lang="en-US" sz="1600" b="1" dirty="0">
                  <a:solidFill>
                    <a:schemeClr val="accent1"/>
                  </a:solidFill>
                </a:rPr>
                <a:t>Non-Compliant LTCHs Complete Reconsideration Requests Within 30 Days </a:t>
              </a:r>
              <a:endParaRPr lang="en-US" sz="1600" b="1" dirty="0">
                <a:solidFill>
                  <a:schemeClr val="accent1"/>
                </a:solidFill>
                <a:cs typeface="Calibri"/>
              </a:endParaRPr>
            </a:p>
            <a:p>
              <a:pPr algn="ctr"/>
              <a:r>
                <a:rPr lang="en-US" sz="1600" b="1" dirty="0">
                  <a:solidFill>
                    <a:schemeClr val="accent1"/>
                  </a:solidFill>
                  <a:cs typeface="Calibri"/>
                </a:rPr>
                <a:t>July/August</a:t>
              </a:r>
            </a:p>
            <a:p>
              <a:pPr algn="ctr"/>
              <a:endParaRPr lang="en-US" sz="1600" b="1" dirty="0">
                <a:solidFill>
                  <a:schemeClr val="accent1"/>
                </a:solidFill>
                <a:cs typeface="Calibri"/>
              </a:endParaRPr>
            </a:p>
          </p:txBody>
        </p:sp>
        <p:sp>
          <p:nvSpPr>
            <p:cNvPr id="9" name="TextBox 195">
              <a:extLst>
                <a:ext uri="{FF2B5EF4-FFF2-40B4-BE49-F238E27FC236}">
                  <a16:creationId xmlns:a16="http://schemas.microsoft.com/office/drawing/2014/main" id="{EEA80522-C621-6F48-AD5C-EAC79C2B5D99}"/>
                </a:ext>
              </a:extLst>
            </p:cNvPr>
            <p:cNvSpPr txBox="1"/>
            <p:nvPr/>
          </p:nvSpPr>
          <p:spPr>
            <a:xfrm>
              <a:off x="7772400" y="5219700"/>
              <a:ext cx="2636094" cy="723900"/>
            </a:xfrm>
            <a:prstGeom prst="rect">
              <a:avLst/>
            </a:prstGeom>
          </p:spPr>
          <p:txBody>
            <a:bodyPr wrap="square" lIns="121917" tIns="60958" rIns="121917" bIns="60958" rtlCol="0" anchor="t">
              <a:noAutofit/>
            </a:bodyPr>
            <a:lstStyle/>
            <a:p>
              <a:pPr marL="0" indent="0" algn="ctr">
                <a:buNone/>
              </a:pPr>
              <a:r>
                <a:rPr lang="en-US" sz="1600" b="1" dirty="0">
                  <a:solidFill>
                    <a:schemeClr val="accent2"/>
                  </a:solidFill>
                </a:rPr>
                <a:t>CMS Delivers Reconsideration Results</a:t>
              </a:r>
              <a:endParaRPr lang="en-US" dirty="0"/>
            </a:p>
            <a:p>
              <a:pPr algn="ctr"/>
              <a:r>
                <a:rPr lang="en-US" sz="1600" b="1" dirty="0">
                  <a:solidFill>
                    <a:schemeClr val="accent2"/>
                  </a:solidFill>
                  <a:cs typeface="Calibri"/>
                </a:rPr>
                <a:t>September</a:t>
              </a:r>
            </a:p>
          </p:txBody>
        </p:sp>
        <p:grpSp>
          <p:nvGrpSpPr>
            <p:cNvPr id="14" name="Group 196">
              <a:extLst>
                <a:ext uri="{FF2B5EF4-FFF2-40B4-BE49-F238E27FC236}">
                  <a16:creationId xmlns:a16="http://schemas.microsoft.com/office/drawing/2014/main" id="{01EEB77A-BCD8-7746-9F26-67E67DC9A3A6}"/>
                </a:ext>
              </a:extLst>
            </p:cNvPr>
            <p:cNvGrpSpPr/>
            <p:nvPr/>
          </p:nvGrpSpPr>
          <p:grpSpPr>
            <a:xfrm>
              <a:off x="4686300" y="4443984"/>
              <a:ext cx="1570088" cy="797952"/>
              <a:chOff x="4535424" y="4471416"/>
              <a:chExt cx="1570088" cy="797952"/>
            </a:xfrm>
          </p:grpSpPr>
          <p:cxnSp>
            <p:nvCxnSpPr>
              <p:cNvPr id="11" name="Straight Connector 204">
                <a:extLst>
                  <a:ext uri="{FF2B5EF4-FFF2-40B4-BE49-F238E27FC236}">
                    <a16:creationId xmlns:a16="http://schemas.microsoft.com/office/drawing/2014/main" id="{7033B98C-C105-B546-84A2-12B0F54CE7ED}"/>
                  </a:ext>
                </a:extLst>
              </p:cNvPr>
              <p:cNvCxnSpPr/>
              <p:nvPr/>
            </p:nvCxnSpPr>
            <p:spPr>
              <a:xfrm flipV="1">
                <a:off x="6099048" y="4471416"/>
                <a:ext cx="0" cy="24765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cxnSp>
            <p:nvCxnSpPr>
              <p:cNvPr id="12" name="Straight Connector 205">
                <a:extLst>
                  <a:ext uri="{FF2B5EF4-FFF2-40B4-BE49-F238E27FC236}">
                    <a16:creationId xmlns:a16="http://schemas.microsoft.com/office/drawing/2014/main" id="{7DD9EAC5-A6B8-E94C-8772-20A100CD158E}"/>
                  </a:ext>
                </a:extLst>
              </p:cNvPr>
              <p:cNvCxnSpPr>
                <a:cxnSpLocks/>
              </p:cNvCxnSpPr>
              <p:nvPr/>
            </p:nvCxnSpPr>
            <p:spPr>
              <a:xfrm flipV="1">
                <a:off x="4535424" y="4727448"/>
                <a:ext cx="1570088" cy="541920"/>
              </a:xfrm>
              <a:prstGeom prst="line">
                <a:avLst/>
              </a:prstGeom>
              <a:ln>
                <a:solidFill>
                  <a:schemeClr val="accent4"/>
                </a:solidFill>
              </a:ln>
            </p:spPr>
            <p:style>
              <a:lnRef idx="2">
                <a:schemeClr val="dk1"/>
              </a:lnRef>
              <a:fillRef idx="0">
                <a:schemeClr val="dk1"/>
              </a:fillRef>
              <a:effectRef idx="1">
                <a:schemeClr val="dk1"/>
              </a:effectRef>
              <a:fontRef idx="minor">
                <a:schemeClr val="tx1"/>
              </a:fontRef>
            </p:style>
          </p:cxnSp>
        </p:grpSp>
        <p:grpSp>
          <p:nvGrpSpPr>
            <p:cNvPr id="21" name="Group 197">
              <a:extLst>
                <a:ext uri="{FF2B5EF4-FFF2-40B4-BE49-F238E27FC236}">
                  <a16:creationId xmlns:a16="http://schemas.microsoft.com/office/drawing/2014/main" id="{41069B93-5920-1B47-991D-1BD6363D7041}"/>
                </a:ext>
              </a:extLst>
            </p:cNvPr>
            <p:cNvGrpSpPr/>
            <p:nvPr/>
          </p:nvGrpSpPr>
          <p:grpSpPr>
            <a:xfrm rot="10800000" flipV="1">
              <a:off x="6858000" y="4442281"/>
              <a:ext cx="1570088" cy="797952"/>
              <a:chOff x="4535424" y="4471416"/>
              <a:chExt cx="1570088" cy="797952"/>
            </a:xfrm>
          </p:grpSpPr>
          <p:cxnSp>
            <p:nvCxnSpPr>
              <p:cNvPr id="22" name="Straight Connector 202">
                <a:extLst>
                  <a:ext uri="{FF2B5EF4-FFF2-40B4-BE49-F238E27FC236}">
                    <a16:creationId xmlns:a16="http://schemas.microsoft.com/office/drawing/2014/main" id="{E0B81F23-53FE-0748-A619-63FF63245D03}"/>
                  </a:ext>
                </a:extLst>
              </p:cNvPr>
              <p:cNvCxnSpPr/>
              <p:nvPr/>
            </p:nvCxnSpPr>
            <p:spPr>
              <a:xfrm flipV="1">
                <a:off x="6099048" y="4471416"/>
                <a:ext cx="0" cy="24765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cxnSp>
            <p:nvCxnSpPr>
              <p:cNvPr id="23" name="Straight Connector 203">
                <a:extLst>
                  <a:ext uri="{FF2B5EF4-FFF2-40B4-BE49-F238E27FC236}">
                    <a16:creationId xmlns:a16="http://schemas.microsoft.com/office/drawing/2014/main" id="{B638CA7E-6FFB-C848-AEE2-BF9C518D9730}"/>
                  </a:ext>
                </a:extLst>
              </p:cNvPr>
              <p:cNvCxnSpPr>
                <a:cxnSpLocks/>
              </p:cNvCxnSpPr>
              <p:nvPr/>
            </p:nvCxnSpPr>
            <p:spPr>
              <a:xfrm flipV="1">
                <a:off x="4535424" y="4727448"/>
                <a:ext cx="1570088" cy="541920"/>
              </a:xfrm>
              <a:prstGeom prst="line">
                <a:avLst/>
              </a:prstGeom>
              <a:ln>
                <a:solidFill>
                  <a:schemeClr val="accent2"/>
                </a:solidFill>
              </a:ln>
            </p:spPr>
            <p:style>
              <a:lnRef idx="2">
                <a:schemeClr val="dk1"/>
              </a:lnRef>
              <a:fillRef idx="0">
                <a:schemeClr val="dk1"/>
              </a:fillRef>
              <a:effectRef idx="1">
                <a:schemeClr val="dk1"/>
              </a:effectRef>
              <a:fontRef idx="minor">
                <a:schemeClr val="tx1"/>
              </a:fontRef>
            </p:style>
          </p:cxnSp>
        </p:grpSp>
        <p:cxnSp>
          <p:nvCxnSpPr>
            <p:cNvPr id="24" name="Straight Connector 198">
              <a:extLst>
                <a:ext uri="{FF2B5EF4-FFF2-40B4-BE49-F238E27FC236}">
                  <a16:creationId xmlns:a16="http://schemas.microsoft.com/office/drawing/2014/main" id="{77DC9819-BBFE-EC4D-A949-4E47EA09A955}"/>
                </a:ext>
              </a:extLst>
            </p:cNvPr>
            <p:cNvCxnSpPr/>
            <p:nvPr/>
          </p:nvCxnSpPr>
          <p:spPr>
            <a:xfrm flipV="1">
              <a:off x="6515100" y="4443984"/>
              <a:ext cx="0" cy="73152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sp>
          <p:nvSpPr>
            <p:cNvPr id="25" name="Oval 199">
              <a:extLst>
                <a:ext uri="{FF2B5EF4-FFF2-40B4-BE49-F238E27FC236}">
                  <a16:creationId xmlns:a16="http://schemas.microsoft.com/office/drawing/2014/main" id="{3BDFB26E-64CF-3547-B67D-23C58E7670EF}"/>
                </a:ext>
              </a:extLst>
            </p:cNvPr>
            <p:cNvSpPr>
              <a:spLocks noChangeAspect="1"/>
            </p:cNvSpPr>
            <p:nvPr/>
          </p:nvSpPr>
          <p:spPr>
            <a:xfrm rot="10800000" flipV="1">
              <a:off x="62103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00">
              <a:extLst>
                <a:ext uri="{FF2B5EF4-FFF2-40B4-BE49-F238E27FC236}">
                  <a16:creationId xmlns:a16="http://schemas.microsoft.com/office/drawing/2014/main" id="{CD6A1E2F-FB4B-6046-A3B5-019BDB5F455A}"/>
                </a:ext>
              </a:extLst>
            </p:cNvPr>
            <p:cNvSpPr>
              <a:spLocks noChangeAspect="1"/>
            </p:cNvSpPr>
            <p:nvPr/>
          </p:nvSpPr>
          <p:spPr>
            <a:xfrm rot="10800000" flipV="1">
              <a:off x="64770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01">
              <a:extLst>
                <a:ext uri="{FF2B5EF4-FFF2-40B4-BE49-F238E27FC236}">
                  <a16:creationId xmlns:a16="http://schemas.microsoft.com/office/drawing/2014/main" id="{3F404AFE-6F41-DE4F-B972-96DFE4BDC587}"/>
                </a:ext>
              </a:extLst>
            </p:cNvPr>
            <p:cNvSpPr>
              <a:spLocks noChangeAspect="1"/>
            </p:cNvSpPr>
            <p:nvPr/>
          </p:nvSpPr>
          <p:spPr>
            <a:xfrm rot="10800000" flipV="1">
              <a:off x="6819901" y="4290059"/>
              <a:ext cx="84112"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1FC1F9D9-25D3-DE4C-81CF-3EDE0099616C}"/>
              </a:ext>
            </a:extLst>
          </p:cNvPr>
          <p:cNvSpPr txBox="1"/>
          <p:nvPr/>
        </p:nvSpPr>
        <p:spPr>
          <a:xfrm>
            <a:off x="1219201" y="1790700"/>
            <a:ext cx="2636362" cy="533400"/>
          </a:xfrm>
          <a:prstGeom prst="rect">
            <a:avLst/>
          </a:prstGeom>
        </p:spPr>
        <p:txBody>
          <a:bodyPr wrap="square" lIns="121917" tIns="60958" rIns="121917" bIns="60958" rtlCol="0" anchor="t">
            <a:noAutofit/>
          </a:bodyPr>
          <a:lstStyle/>
          <a:p>
            <a:pPr algn="ctr"/>
            <a:r>
              <a:rPr lang="en-US" sz="1400" b="1" dirty="0">
                <a:solidFill>
                  <a:schemeClr val="tx1">
                    <a:lumMod val="85000"/>
                    <a:lumOff val="15000"/>
                  </a:schemeClr>
                </a:solidFill>
              </a:rPr>
              <a:t>January 1 - December 31, 2020</a:t>
            </a:r>
          </a:p>
          <a:p>
            <a:pPr marL="0" indent="0" algn="ctr">
              <a:buNone/>
            </a:pPr>
            <a:r>
              <a:rPr lang="en-US" sz="1400" b="1" dirty="0">
                <a:solidFill>
                  <a:schemeClr val="tx1">
                    <a:lumMod val="85000"/>
                    <a:lumOff val="15000"/>
                  </a:schemeClr>
                </a:solidFill>
              </a:rPr>
              <a:t>(Calendar Year (CY) 2020) </a:t>
            </a:r>
          </a:p>
        </p:txBody>
      </p:sp>
      <p:sp>
        <p:nvSpPr>
          <p:cNvPr id="28" name="TextBox 27">
            <a:extLst>
              <a:ext uri="{FF2B5EF4-FFF2-40B4-BE49-F238E27FC236}">
                <a16:creationId xmlns:a16="http://schemas.microsoft.com/office/drawing/2014/main" id="{CB5C2CB2-9BDB-B049-989C-27E93BB7951E}"/>
              </a:ext>
            </a:extLst>
          </p:cNvPr>
          <p:cNvSpPr txBox="1"/>
          <p:nvPr/>
        </p:nvSpPr>
        <p:spPr>
          <a:xfrm>
            <a:off x="3924300" y="1790700"/>
            <a:ext cx="2201094" cy="533400"/>
          </a:xfrm>
          <a:prstGeom prst="rect">
            <a:avLst/>
          </a:prstGeom>
        </p:spPr>
        <p:txBody>
          <a:bodyPr wrap="square" lIns="121917" tIns="60958" rIns="121917" bIns="60958" rtlCol="0">
            <a:noAutofit/>
          </a:bodyPr>
          <a:lstStyle/>
          <a:p>
            <a:pPr marL="0" indent="0" algn="ctr">
              <a:buNone/>
            </a:pPr>
            <a:r>
              <a:rPr lang="en-US" sz="1400" b="1"/>
              <a:t>During the first half of </a:t>
            </a:r>
          </a:p>
          <a:p>
            <a:pPr marL="0" indent="0" algn="ctr">
              <a:buNone/>
            </a:pPr>
            <a:r>
              <a:rPr lang="en-US" sz="1400" b="1"/>
              <a:t>CY 2021</a:t>
            </a:r>
          </a:p>
        </p:txBody>
      </p:sp>
      <p:sp>
        <p:nvSpPr>
          <p:cNvPr id="34" name="TextBox 33">
            <a:extLst>
              <a:ext uri="{FF2B5EF4-FFF2-40B4-BE49-F238E27FC236}">
                <a16:creationId xmlns:a16="http://schemas.microsoft.com/office/drawing/2014/main" id="{6E4C899B-F0A8-F44B-A2AF-A9C2B503FA25}"/>
              </a:ext>
            </a:extLst>
          </p:cNvPr>
          <p:cNvSpPr txBox="1"/>
          <p:nvPr/>
        </p:nvSpPr>
        <p:spPr>
          <a:xfrm>
            <a:off x="7079529" y="1752600"/>
            <a:ext cx="4236171" cy="533400"/>
          </a:xfrm>
          <a:prstGeom prst="rect">
            <a:avLst/>
          </a:prstGeom>
        </p:spPr>
        <p:txBody>
          <a:bodyPr wrap="square" lIns="121917" tIns="60958" rIns="121917" bIns="60958" rtlCol="0" anchor="t">
            <a:noAutofit/>
          </a:bodyPr>
          <a:lstStyle/>
          <a:p>
            <a:pPr marL="0" indent="0" algn="ctr">
              <a:buNone/>
            </a:pPr>
            <a:r>
              <a:rPr lang="en-US" sz="1400" b="1" dirty="0"/>
              <a:t>FY 2022</a:t>
            </a:r>
          </a:p>
          <a:p>
            <a:pPr algn="ctr"/>
            <a:r>
              <a:rPr lang="en-US" sz="1400" b="1" dirty="0">
                <a:solidFill>
                  <a:schemeClr val="tx1">
                    <a:lumMod val="85000"/>
                    <a:lumOff val="15000"/>
                  </a:schemeClr>
                </a:solidFill>
              </a:rPr>
              <a:t>(October 1, 2021 -</a:t>
            </a:r>
            <a:r>
              <a:rPr lang="en-US" sz="1400" b="1" dirty="0">
                <a:solidFill>
                  <a:srgbClr val="FF0000"/>
                </a:solidFill>
              </a:rPr>
              <a:t> </a:t>
            </a:r>
            <a:r>
              <a:rPr lang="en-US" sz="1400" b="1" dirty="0">
                <a:solidFill>
                  <a:schemeClr val="tx1">
                    <a:lumMod val="85000"/>
                    <a:lumOff val="15000"/>
                  </a:schemeClr>
                </a:solidFill>
              </a:rPr>
              <a:t>September 30, 2022</a:t>
            </a:r>
            <a:r>
              <a:rPr lang="en-US" sz="1200" b="1" dirty="0">
                <a:solidFill>
                  <a:schemeClr val="tx1">
                    <a:lumMod val="85000"/>
                    <a:lumOff val="15000"/>
                  </a:schemeClr>
                </a:solidFill>
              </a:rPr>
              <a:t>)</a:t>
            </a:r>
            <a:endParaRPr lang="en-US" sz="1200" b="1" dirty="0">
              <a:solidFill>
                <a:schemeClr val="tx1">
                  <a:lumMod val="85000"/>
                  <a:lumOff val="15000"/>
                </a:schemeClr>
              </a:solidFill>
              <a:cs typeface="Calibri"/>
            </a:endParaRPr>
          </a:p>
        </p:txBody>
      </p:sp>
      <p:grpSp>
        <p:nvGrpSpPr>
          <p:cNvPr id="5" name="Group 220">
            <a:extLst>
              <a:ext uri="{FF2B5EF4-FFF2-40B4-BE49-F238E27FC236}">
                <a16:creationId xmlns:a16="http://schemas.microsoft.com/office/drawing/2014/main" id="{69741976-143B-4F99-853B-F669591A5825}"/>
              </a:ext>
            </a:extLst>
          </p:cNvPr>
          <p:cNvGrpSpPr/>
          <p:nvPr/>
        </p:nvGrpSpPr>
        <p:grpSpPr>
          <a:xfrm>
            <a:off x="3922889" y="5498856"/>
            <a:ext cx="7151509" cy="533400"/>
            <a:chOff x="3979333" y="5772239"/>
            <a:chExt cx="6248399" cy="533400"/>
          </a:xfrm>
        </p:grpSpPr>
        <p:sp>
          <p:nvSpPr>
            <p:cNvPr id="35" name="TextBox 221">
              <a:extLst>
                <a:ext uri="{FF2B5EF4-FFF2-40B4-BE49-F238E27FC236}">
                  <a16:creationId xmlns:a16="http://schemas.microsoft.com/office/drawing/2014/main" id="{F91F84AB-4601-3C4B-BC2D-647223F0ECFB}"/>
                </a:ext>
              </a:extLst>
            </p:cNvPr>
            <p:cNvSpPr txBox="1"/>
            <p:nvPr/>
          </p:nvSpPr>
          <p:spPr>
            <a:xfrm>
              <a:off x="3979333" y="5772239"/>
              <a:ext cx="6248399" cy="533400"/>
            </a:xfrm>
            <a:prstGeom prst="rect">
              <a:avLst/>
            </a:prstGeom>
          </p:spPr>
          <p:txBody>
            <a:bodyPr wrap="square" lIns="121917" tIns="60958" rIns="121917" bIns="60958" rtlCol="0">
              <a:noAutofit/>
            </a:bodyPr>
            <a:lstStyle/>
            <a:p>
              <a:pPr marL="0" indent="0" algn="ctr">
                <a:buNone/>
              </a:pPr>
              <a:r>
                <a:rPr lang="en-US" sz="1400" b="1" dirty="0"/>
                <a:t> </a:t>
              </a:r>
              <a:r>
                <a:rPr lang="en-US" sz="1600" b="1" dirty="0"/>
                <a:t>Calendar Year 2021 </a:t>
              </a:r>
            </a:p>
          </p:txBody>
        </p:sp>
        <p:cxnSp>
          <p:nvCxnSpPr>
            <p:cNvPr id="10" name="Straight Connector 222">
              <a:extLst>
                <a:ext uri="{FF2B5EF4-FFF2-40B4-BE49-F238E27FC236}">
                  <a16:creationId xmlns:a16="http://schemas.microsoft.com/office/drawing/2014/main" id="{B7330EC8-128E-F54F-8499-7685CDA0A32A}"/>
                </a:ext>
              </a:extLst>
            </p:cNvPr>
            <p:cNvCxnSpPr/>
            <p:nvPr/>
          </p:nvCxnSpPr>
          <p:spPr>
            <a:xfrm flipH="1">
              <a:off x="4047067" y="5958191"/>
              <a:ext cx="2171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23">
              <a:extLst>
                <a:ext uri="{FF2B5EF4-FFF2-40B4-BE49-F238E27FC236}">
                  <a16:creationId xmlns:a16="http://schemas.microsoft.com/office/drawing/2014/main" id="{35DB6D1B-8B3B-204B-B179-B549A5261D81}"/>
                </a:ext>
              </a:extLst>
            </p:cNvPr>
            <p:cNvCxnSpPr/>
            <p:nvPr/>
          </p:nvCxnSpPr>
          <p:spPr>
            <a:xfrm flipH="1">
              <a:off x="7965811" y="5958191"/>
              <a:ext cx="2171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1133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6FE6A-8E3A-A14A-938A-813F1E05FAF1}"/>
              </a:ext>
            </a:extLst>
          </p:cNvPr>
          <p:cNvSpPr>
            <a:spLocks noGrp="1"/>
          </p:cNvSpPr>
          <p:nvPr>
            <p:ph sz="quarter" idx="11"/>
          </p:nvPr>
        </p:nvSpPr>
        <p:spPr/>
        <p:txBody>
          <a:bodyPr/>
          <a:lstStyle/>
          <a:p>
            <a:r>
              <a:rPr lang="en-US"/>
              <a:t>LCDS Submission and Reporting Requirements</a:t>
            </a:r>
          </a:p>
        </p:txBody>
      </p:sp>
    </p:spTree>
    <p:extLst>
      <p:ext uri="{BB962C8B-B14F-4D97-AF65-F5344CB8AC3E}">
        <p14:creationId xmlns:p14="http://schemas.microsoft.com/office/powerpoint/2010/main" val="2127156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FE07-0359-DE44-AAA5-625518C5F909}"/>
              </a:ext>
            </a:extLst>
          </p:cNvPr>
          <p:cNvSpPr>
            <a:spLocks noGrp="1"/>
          </p:cNvSpPr>
          <p:nvPr>
            <p:ph type="title"/>
          </p:nvPr>
        </p:nvSpPr>
        <p:spPr/>
        <p:txBody>
          <a:bodyPr/>
          <a:lstStyle/>
          <a:p>
            <a:r>
              <a:rPr lang="en-US"/>
              <a:t>The LTCH CARE Data Set (LCDS)</a:t>
            </a:r>
          </a:p>
        </p:txBody>
      </p:sp>
      <p:sp>
        <p:nvSpPr>
          <p:cNvPr id="3" name="Content Placeholder 2">
            <a:extLst>
              <a:ext uri="{FF2B5EF4-FFF2-40B4-BE49-F238E27FC236}">
                <a16:creationId xmlns:a16="http://schemas.microsoft.com/office/drawing/2014/main" id="{EE664248-9052-B446-B4B4-F0DD8A3D390D}"/>
              </a:ext>
            </a:extLst>
          </p:cNvPr>
          <p:cNvSpPr>
            <a:spLocks noGrp="1"/>
          </p:cNvSpPr>
          <p:nvPr>
            <p:ph sz="quarter" idx="10"/>
          </p:nvPr>
        </p:nvSpPr>
        <p:spPr>
          <a:xfrm>
            <a:off x="598170" y="1600200"/>
            <a:ext cx="10995660" cy="4914900"/>
          </a:xfrm>
        </p:spPr>
        <p:txBody>
          <a:bodyPr vert="horz" lIns="91440" tIns="45720" rIns="91440" bIns="45720" rtlCol="0" anchor="t">
            <a:noAutofit/>
          </a:bodyPr>
          <a:lstStyle/>
          <a:p>
            <a:r>
              <a:rPr lang="en-US" dirty="0">
                <a:latin typeface="Arial"/>
                <a:cs typeface="Arial"/>
              </a:rPr>
              <a:t>The LCDS is the assessment instrument LTCH providers use to collect patient assessment data in accordance with the LTCH Quality Reporting Program (QRP).</a:t>
            </a:r>
          </a:p>
          <a:p>
            <a:r>
              <a:rPr lang="en-US" dirty="0">
                <a:latin typeface="Arial"/>
                <a:cs typeface="Arial"/>
              </a:rPr>
              <a:t>Collection and submission of data elements on the LCDS is necessary to calculate the quality measures (QMs) as mandated by the LTCH QRP and the SPADEs and QMs specified in the IMPACT Act. </a:t>
            </a:r>
            <a:endParaRPr lang="en-US" dirty="0"/>
          </a:p>
          <a:p>
            <a:r>
              <a:rPr lang="en-US" dirty="0">
                <a:latin typeface="Arial"/>
                <a:cs typeface="Arial"/>
              </a:rPr>
              <a:t>Per the IMPACT Act, the data elements in the LCDS are to be standardized and interoperable to allow for:</a:t>
            </a:r>
          </a:p>
          <a:p>
            <a:pPr lvl="1"/>
            <a:r>
              <a:rPr lang="en-US" dirty="0"/>
              <a:t>Exchange of information among PAC providers and other providers.</a:t>
            </a:r>
          </a:p>
          <a:p>
            <a:pPr lvl="1"/>
            <a:r>
              <a:rPr lang="en-US" dirty="0"/>
              <a:t>Access to longitudinal patient information. </a:t>
            </a:r>
          </a:p>
          <a:p>
            <a:pPr lvl="1"/>
            <a:r>
              <a:rPr lang="en-US" dirty="0"/>
              <a:t>Coordination of care. </a:t>
            </a:r>
            <a:endParaRPr lang="en-US" strike="sngStrike" dirty="0"/>
          </a:p>
        </p:txBody>
      </p:sp>
    </p:spTree>
    <p:extLst>
      <p:ext uri="{BB962C8B-B14F-4D97-AF65-F5344CB8AC3E}">
        <p14:creationId xmlns:p14="http://schemas.microsoft.com/office/powerpoint/2010/main" val="3661411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5E11-1EAC-CB42-83F1-16B92E463BD8}"/>
              </a:ext>
            </a:extLst>
          </p:cNvPr>
          <p:cNvSpPr>
            <a:spLocks noGrp="1"/>
          </p:cNvSpPr>
          <p:nvPr>
            <p:ph type="title"/>
          </p:nvPr>
        </p:nvSpPr>
        <p:spPr>
          <a:xfrm>
            <a:off x="0" y="0"/>
            <a:ext cx="12192000" cy="1371600"/>
          </a:xfrm>
        </p:spPr>
        <p:txBody>
          <a:bodyPr anchor="ctr">
            <a:normAutofit/>
          </a:bodyPr>
          <a:lstStyle/>
          <a:p>
            <a:r>
              <a:rPr lang="en-US" dirty="0">
                <a:latin typeface="Arial"/>
                <a:cs typeface="Arial"/>
              </a:rPr>
              <a:t>LCDS Submission Requirements for the LTCH QRP</a:t>
            </a:r>
          </a:p>
        </p:txBody>
      </p:sp>
      <p:sp>
        <p:nvSpPr>
          <p:cNvPr id="3" name="Content Placeholder 2">
            <a:extLst>
              <a:ext uri="{FF2B5EF4-FFF2-40B4-BE49-F238E27FC236}">
                <a16:creationId xmlns:a16="http://schemas.microsoft.com/office/drawing/2014/main" id="{8DE8A129-003E-5547-A3FE-B8690B16B9EE}"/>
              </a:ext>
            </a:extLst>
          </p:cNvPr>
          <p:cNvSpPr>
            <a:spLocks noGrp="1"/>
          </p:cNvSpPr>
          <p:nvPr>
            <p:ph sz="quarter" idx="14"/>
          </p:nvPr>
        </p:nvSpPr>
        <p:spPr>
          <a:xfrm>
            <a:off x="4762500" y="1610497"/>
            <a:ext cx="7061200" cy="4800601"/>
          </a:xfrm>
        </p:spPr>
        <p:txBody>
          <a:bodyPr vert="horz" lIns="91440" tIns="45720" rIns="91440" bIns="45720" rtlCol="0" anchor="t">
            <a:noAutofit/>
          </a:bodyPr>
          <a:lstStyle/>
          <a:p>
            <a:r>
              <a:rPr lang="en-US" sz="2200" dirty="0">
                <a:latin typeface="Arial"/>
                <a:cs typeface="Arial"/>
              </a:rPr>
              <a:t>LCDS Assessments must be completed and submitted for any patient admitted to a facility certified as a hospital and designated as an LTCH under the Medicare program </a:t>
            </a:r>
            <a:r>
              <a:rPr lang="en-US" sz="2200" b="1" dirty="0">
                <a:latin typeface="Arial"/>
                <a:cs typeface="Arial"/>
              </a:rPr>
              <a:t>regardless of payment/payer source, age, or diagnosis (e.g., including pediatric patients and patients with psychiatric diagnoses)</a:t>
            </a:r>
            <a:r>
              <a:rPr lang="en-US" sz="2200" dirty="0">
                <a:latin typeface="Arial"/>
                <a:cs typeface="Arial"/>
              </a:rPr>
              <a:t>. </a:t>
            </a:r>
          </a:p>
          <a:p>
            <a:r>
              <a:rPr lang="en-US" sz="2200" dirty="0">
                <a:latin typeface="Arial"/>
                <a:cs typeface="Arial"/>
              </a:rPr>
              <a:t>LCDS Assessments include: </a:t>
            </a:r>
          </a:p>
          <a:p>
            <a:pPr lvl="1"/>
            <a:r>
              <a:rPr lang="en-US" sz="2200" dirty="0">
                <a:latin typeface="Arial"/>
                <a:cs typeface="Arial"/>
              </a:rPr>
              <a:t>Admission Assessment.</a:t>
            </a:r>
            <a:endParaRPr lang="en-US" sz="2200" strike="sngStrike" dirty="0"/>
          </a:p>
          <a:p>
            <a:pPr lvl="1"/>
            <a:r>
              <a:rPr lang="en-US" sz="2200" dirty="0">
                <a:latin typeface="Arial"/>
                <a:cs typeface="Arial"/>
              </a:rPr>
              <a:t>Planned Discharge Assessment.</a:t>
            </a:r>
            <a:endParaRPr lang="en-US" sz="2200" strike="sngStrike" dirty="0">
              <a:latin typeface="Arial"/>
              <a:cs typeface="Arial"/>
            </a:endParaRPr>
          </a:p>
          <a:p>
            <a:pPr lvl="1"/>
            <a:r>
              <a:rPr lang="en-US" sz="2200" dirty="0">
                <a:latin typeface="Arial"/>
                <a:cs typeface="Arial"/>
              </a:rPr>
              <a:t>Unplanned Discharge Assessment.</a:t>
            </a:r>
            <a:endParaRPr lang="en-US" sz="2200" strike="sngStrike" dirty="0">
              <a:latin typeface="Arial"/>
              <a:cs typeface="Arial"/>
            </a:endParaRPr>
          </a:p>
          <a:p>
            <a:pPr lvl="1"/>
            <a:r>
              <a:rPr lang="en-US" sz="2200" dirty="0">
                <a:latin typeface="Arial"/>
                <a:cs typeface="Arial"/>
              </a:rPr>
              <a:t>Expired Assessment.</a:t>
            </a:r>
          </a:p>
          <a:p>
            <a:endParaRPr lang="en-US" dirty="0">
              <a:latin typeface="Arial"/>
              <a:cs typeface="Arial"/>
            </a:endParaRPr>
          </a:p>
        </p:txBody>
      </p:sp>
      <p:pic>
        <p:nvPicPr>
          <p:cNvPr id="6" name="Picture 5" descr="Icon depicting reports.">
            <a:extLst>
              <a:ext uri="{FF2B5EF4-FFF2-40B4-BE49-F238E27FC236}">
                <a16:creationId xmlns:a16="http://schemas.microsoft.com/office/drawing/2014/main" id="{8378F6D4-C34F-0940-BF17-767FDA4E615D}"/>
              </a:ext>
            </a:extLst>
          </p:cNvPr>
          <p:cNvPicPr>
            <a:picLocks noChangeAspect="1"/>
          </p:cNvPicPr>
          <p:nvPr/>
        </p:nvPicPr>
        <p:blipFill>
          <a:blip r:embed="rId3"/>
          <a:stretch>
            <a:fillRect/>
          </a:stretch>
        </p:blipFill>
        <p:spPr>
          <a:xfrm>
            <a:off x="419100" y="2057400"/>
            <a:ext cx="2692400" cy="2400300"/>
          </a:xfrm>
          <a:prstGeom prst="rect">
            <a:avLst/>
          </a:prstGeom>
        </p:spPr>
      </p:pic>
      <p:pic>
        <p:nvPicPr>
          <p:cNvPr id="5" name="Picture 4" descr="Icon showing a desktop computer.">
            <a:extLst>
              <a:ext uri="{FF2B5EF4-FFF2-40B4-BE49-F238E27FC236}">
                <a16:creationId xmlns:a16="http://schemas.microsoft.com/office/drawing/2014/main" id="{1C4AF331-251C-2649-B6A1-20E7E8C87893}"/>
              </a:ext>
            </a:extLst>
          </p:cNvPr>
          <p:cNvPicPr>
            <a:picLocks noChangeAspect="1"/>
          </p:cNvPicPr>
          <p:nvPr/>
        </p:nvPicPr>
        <p:blipFill rotWithShape="1">
          <a:blip r:embed="rId4"/>
          <a:srcRect t="17444"/>
          <a:stretch/>
        </p:blipFill>
        <p:spPr>
          <a:xfrm>
            <a:off x="368300" y="2286000"/>
            <a:ext cx="5486400" cy="4529328"/>
          </a:xfrm>
          <a:prstGeom prst="rect">
            <a:avLst/>
          </a:prstGeom>
          <a:noFill/>
        </p:spPr>
      </p:pic>
    </p:spTree>
    <p:extLst>
      <p:ext uri="{BB962C8B-B14F-4D97-AF65-F5344CB8AC3E}">
        <p14:creationId xmlns:p14="http://schemas.microsoft.com/office/powerpoint/2010/main" val="145148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AD80B-B753-664D-8E83-5C3CF48B46E3}"/>
              </a:ext>
            </a:extLst>
          </p:cNvPr>
          <p:cNvSpPr>
            <a:spLocks noGrp="1"/>
          </p:cNvSpPr>
          <p:nvPr>
            <p:ph type="title"/>
          </p:nvPr>
        </p:nvSpPr>
        <p:spPr/>
        <p:txBody>
          <a:bodyPr/>
          <a:lstStyle/>
          <a:p>
            <a:r>
              <a:rPr lang="en-US" dirty="0">
                <a:latin typeface="Arial"/>
                <a:cs typeface="Arial"/>
              </a:rPr>
              <a:t>LCDS Submission Requirements for the LTCH QRP (cont.)</a:t>
            </a:r>
          </a:p>
        </p:txBody>
      </p:sp>
      <p:sp>
        <p:nvSpPr>
          <p:cNvPr id="3" name="Content Placeholder 2">
            <a:extLst>
              <a:ext uri="{FF2B5EF4-FFF2-40B4-BE49-F238E27FC236}">
                <a16:creationId xmlns:a16="http://schemas.microsoft.com/office/drawing/2014/main" id="{9D97B116-BD45-384A-81F7-6C3512E59027}"/>
              </a:ext>
            </a:extLst>
          </p:cNvPr>
          <p:cNvSpPr>
            <a:spLocks noGrp="1"/>
          </p:cNvSpPr>
          <p:nvPr>
            <p:ph sz="quarter" idx="10"/>
          </p:nvPr>
        </p:nvSpPr>
        <p:spPr>
          <a:xfrm>
            <a:off x="571499" y="1752600"/>
            <a:ext cx="10477501" cy="4114800"/>
          </a:xfrm>
        </p:spPr>
        <p:txBody>
          <a:bodyPr vert="horz" lIns="91440" tIns="45720" rIns="91440" bIns="45720" rtlCol="0" anchor="t">
            <a:noAutofit/>
          </a:bodyPr>
          <a:lstStyle/>
          <a:p>
            <a:r>
              <a:rPr lang="en-US" sz="2200"/>
              <a:t>The data for the LTCH QRP are collected and submitted through three methods: </a:t>
            </a:r>
          </a:p>
        </p:txBody>
      </p:sp>
      <p:graphicFrame>
        <p:nvGraphicFramePr>
          <p:cNvPr id="4" name="Table 4">
            <a:extLst>
              <a:ext uri="{FF2B5EF4-FFF2-40B4-BE49-F238E27FC236}">
                <a16:creationId xmlns:a16="http://schemas.microsoft.com/office/drawing/2014/main" id="{EB14D0EE-0894-054D-92DC-DFE06B28CC8B}"/>
              </a:ext>
            </a:extLst>
          </p:cNvPr>
          <p:cNvGraphicFramePr>
            <a:graphicFrameLocks noGrp="1"/>
          </p:cNvGraphicFramePr>
          <p:nvPr>
            <p:extLst>
              <p:ext uri="{D42A27DB-BD31-4B8C-83A1-F6EECF244321}">
                <p14:modId xmlns:p14="http://schemas.microsoft.com/office/powerpoint/2010/main" val="3774342364"/>
              </p:ext>
            </p:extLst>
          </p:nvPr>
        </p:nvGraphicFramePr>
        <p:xfrm>
          <a:off x="1066800" y="2346960"/>
          <a:ext cx="10058400" cy="292608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1994471539"/>
                    </a:ext>
                  </a:extLst>
                </a:gridCol>
                <a:gridCol w="3657600">
                  <a:extLst>
                    <a:ext uri="{9D8B030D-6E8A-4147-A177-3AD203B41FA5}">
                      <a16:colId xmlns:a16="http://schemas.microsoft.com/office/drawing/2014/main" val="2805057270"/>
                    </a:ext>
                  </a:extLst>
                </a:gridCol>
                <a:gridCol w="3200400">
                  <a:extLst>
                    <a:ext uri="{9D8B030D-6E8A-4147-A177-3AD203B41FA5}">
                      <a16:colId xmlns:a16="http://schemas.microsoft.com/office/drawing/2014/main" val="502705802"/>
                    </a:ext>
                  </a:extLst>
                </a:gridCol>
              </a:tblGrid>
              <a:tr h="308381">
                <a:tc>
                  <a:txBody>
                    <a:bodyPr/>
                    <a:lstStyle/>
                    <a:p>
                      <a:pPr algn="ctr"/>
                      <a:r>
                        <a:rPr lang="en-US" sz="2000" dirty="0"/>
                        <a:t>LCDS</a:t>
                      </a:r>
                    </a:p>
                  </a:txBody>
                  <a:tcPr anchor="ctr"/>
                </a:tc>
                <a:tc>
                  <a:txBody>
                    <a:bodyPr/>
                    <a:lstStyle/>
                    <a:p>
                      <a:pPr algn="ctr"/>
                      <a:r>
                        <a:rPr lang="en-US" sz="2000" dirty="0"/>
                        <a:t>Centers for Disease Control and Prevention (CDC) Healthcare Safety Network (NHSN)</a:t>
                      </a:r>
                    </a:p>
                  </a:txBody>
                  <a:tcPr anchor="ctr"/>
                </a:tc>
                <a:tc>
                  <a:txBody>
                    <a:bodyPr/>
                    <a:lstStyle/>
                    <a:p>
                      <a:pPr algn="ctr"/>
                      <a:r>
                        <a:rPr lang="en-US" sz="2000" dirty="0"/>
                        <a:t>Medicare </a:t>
                      </a:r>
                    </a:p>
                    <a:p>
                      <a:pPr algn="ctr"/>
                      <a:r>
                        <a:rPr lang="en-US" sz="2000" dirty="0"/>
                        <a:t>Fee-for-Service </a:t>
                      </a:r>
                    </a:p>
                    <a:p>
                      <a:pPr algn="ctr"/>
                      <a:r>
                        <a:rPr lang="en-US" sz="2000" dirty="0"/>
                        <a:t>Claims</a:t>
                      </a:r>
                    </a:p>
                  </a:txBody>
                  <a:tcPr anchor="ctr"/>
                </a:tc>
                <a:extLst>
                  <a:ext uri="{0D108BD9-81ED-4DB2-BD59-A6C34878D82A}">
                    <a16:rowId xmlns:a16="http://schemas.microsoft.com/office/drawing/2014/main" val="2251316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mn-lt"/>
                          <a:cs typeface="Arial"/>
                        </a:rPr>
                        <a:t>Used to capture data elements used in the calculation of 10 assessment-based QMs.</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Data are submitted through CDC and used in the calculation of four QMs.</a:t>
                      </a:r>
                    </a:p>
                    <a:p>
                      <a:endParaRPr lang="en-US"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Provide information for three claims-based QMs. There is no additional data collection or submission required by LTCHs.</a:t>
                      </a:r>
                    </a:p>
                    <a:p>
                      <a:endParaRPr lang="en-US" sz="2000" dirty="0"/>
                    </a:p>
                  </a:txBody>
                  <a:tcPr/>
                </a:tc>
                <a:extLst>
                  <a:ext uri="{0D108BD9-81ED-4DB2-BD59-A6C34878D82A}">
                    <a16:rowId xmlns:a16="http://schemas.microsoft.com/office/drawing/2014/main" val="1382630610"/>
                  </a:ext>
                </a:extLst>
              </a:tr>
            </a:tbl>
          </a:graphicData>
        </a:graphic>
      </p:graphicFrame>
    </p:spTree>
    <p:extLst>
      <p:ext uri="{BB962C8B-B14F-4D97-AF65-F5344CB8AC3E}">
        <p14:creationId xmlns:p14="http://schemas.microsoft.com/office/powerpoint/2010/main" val="2564507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5E11-1EAC-CB42-83F1-16B92E463BD8}"/>
              </a:ext>
            </a:extLst>
          </p:cNvPr>
          <p:cNvSpPr>
            <a:spLocks noGrp="1"/>
          </p:cNvSpPr>
          <p:nvPr>
            <p:ph type="title"/>
          </p:nvPr>
        </p:nvSpPr>
        <p:spPr>
          <a:xfrm>
            <a:off x="0" y="0"/>
            <a:ext cx="12192000" cy="1371600"/>
          </a:xfrm>
        </p:spPr>
        <p:txBody>
          <a:bodyPr anchor="ctr">
            <a:normAutofit/>
          </a:bodyPr>
          <a:lstStyle/>
          <a:p>
            <a:r>
              <a:rPr lang="en-US"/>
              <a:t>NHSN Submission Requirements </a:t>
            </a:r>
          </a:p>
        </p:txBody>
      </p:sp>
      <p:sp>
        <p:nvSpPr>
          <p:cNvPr id="3" name="Content Placeholder 2">
            <a:extLst>
              <a:ext uri="{FF2B5EF4-FFF2-40B4-BE49-F238E27FC236}">
                <a16:creationId xmlns:a16="http://schemas.microsoft.com/office/drawing/2014/main" id="{8DE8A129-003E-5547-A3FE-B8690B16B9EE}"/>
              </a:ext>
            </a:extLst>
          </p:cNvPr>
          <p:cNvSpPr>
            <a:spLocks noGrp="1"/>
          </p:cNvSpPr>
          <p:nvPr>
            <p:ph sz="quarter" idx="14"/>
          </p:nvPr>
        </p:nvSpPr>
        <p:spPr>
          <a:xfrm>
            <a:off x="4209691" y="1961029"/>
            <a:ext cx="7573991" cy="4112469"/>
          </a:xfrm>
        </p:spPr>
        <p:txBody>
          <a:bodyPr vert="horz" lIns="91440" tIns="45720" rIns="91440" bIns="45720" rtlCol="0" anchor="t">
            <a:normAutofit/>
          </a:bodyPr>
          <a:lstStyle/>
          <a:p>
            <a:r>
              <a:rPr lang="en-US" dirty="0">
                <a:latin typeface="Arial"/>
                <a:cs typeface="Arial"/>
              </a:rPr>
              <a:t>For NHSN data, providers are required to report P</a:t>
            </a:r>
            <a:r>
              <a:rPr lang="en-US" dirty="0">
                <a:solidFill>
                  <a:schemeClr val="tx1"/>
                </a:solidFill>
                <a:latin typeface="Arial"/>
                <a:cs typeface="Arial"/>
              </a:rPr>
              <a:t>atient Safety and Healthcare Personnel Safety </a:t>
            </a:r>
            <a:r>
              <a:rPr lang="en-US" dirty="0">
                <a:latin typeface="Arial"/>
                <a:cs typeface="Arial"/>
              </a:rPr>
              <a:t>data</a:t>
            </a:r>
            <a:r>
              <a:rPr lang="en-US" dirty="0">
                <a:solidFill>
                  <a:srgbClr val="FF0000"/>
                </a:solidFill>
                <a:latin typeface="Arial"/>
                <a:cs typeface="Arial"/>
              </a:rPr>
              <a:t> </a:t>
            </a:r>
            <a:r>
              <a:rPr lang="en-US" dirty="0">
                <a:latin typeface="Arial"/>
                <a:cs typeface="Arial"/>
              </a:rPr>
              <a:t>for each calendar month, with three months of data due by each submission deadline.</a:t>
            </a:r>
          </a:p>
          <a:p>
            <a:r>
              <a:rPr lang="en-US" dirty="0"/>
              <a:t>Submitting data within 30 days of the end of the month in which it is collected has the greatest impact on infection prevention activities.</a:t>
            </a:r>
          </a:p>
        </p:txBody>
      </p:sp>
      <p:pic>
        <p:nvPicPr>
          <p:cNvPr id="5" name="Picture 4" descr="Icon showing a desktop computer.">
            <a:extLst>
              <a:ext uri="{FF2B5EF4-FFF2-40B4-BE49-F238E27FC236}">
                <a16:creationId xmlns:a16="http://schemas.microsoft.com/office/drawing/2014/main" id="{1C4AF331-251C-2649-B6A1-20E7E8C87893}"/>
              </a:ext>
            </a:extLst>
          </p:cNvPr>
          <p:cNvPicPr>
            <a:picLocks noChangeAspect="1"/>
          </p:cNvPicPr>
          <p:nvPr/>
        </p:nvPicPr>
        <p:blipFill rotWithShape="1">
          <a:blip r:embed="rId4"/>
          <a:srcRect t="17444"/>
          <a:stretch/>
        </p:blipFill>
        <p:spPr>
          <a:xfrm>
            <a:off x="-345938" y="1752599"/>
            <a:ext cx="5486400" cy="4529328"/>
          </a:xfrm>
          <a:prstGeom prst="rect">
            <a:avLst/>
          </a:prstGeom>
          <a:noFill/>
        </p:spPr>
      </p:pic>
    </p:spTree>
    <p:custDataLst>
      <p:tags r:id="rId1"/>
    </p:custDataLst>
    <p:extLst>
      <p:ext uri="{BB962C8B-B14F-4D97-AF65-F5344CB8AC3E}">
        <p14:creationId xmlns:p14="http://schemas.microsoft.com/office/powerpoint/2010/main" val="3301926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5E11-1EAC-CB42-83F1-16B92E463BD8}"/>
              </a:ext>
            </a:extLst>
          </p:cNvPr>
          <p:cNvSpPr>
            <a:spLocks noGrp="1"/>
          </p:cNvSpPr>
          <p:nvPr>
            <p:ph type="title"/>
          </p:nvPr>
        </p:nvSpPr>
        <p:spPr>
          <a:xfrm>
            <a:off x="0" y="0"/>
            <a:ext cx="12192000" cy="1371600"/>
          </a:xfrm>
        </p:spPr>
        <p:txBody>
          <a:bodyPr anchor="ctr">
            <a:normAutofit/>
          </a:bodyPr>
          <a:lstStyle/>
          <a:p>
            <a:r>
              <a:rPr lang="en-US"/>
              <a:t>NHSN Submission Requirements (cont.)</a:t>
            </a:r>
          </a:p>
        </p:txBody>
      </p:sp>
      <p:sp>
        <p:nvSpPr>
          <p:cNvPr id="3" name="Content Placeholder 2">
            <a:extLst>
              <a:ext uri="{FF2B5EF4-FFF2-40B4-BE49-F238E27FC236}">
                <a16:creationId xmlns:a16="http://schemas.microsoft.com/office/drawing/2014/main" id="{8DE8A129-003E-5547-A3FE-B8690B16B9EE}"/>
              </a:ext>
            </a:extLst>
          </p:cNvPr>
          <p:cNvSpPr>
            <a:spLocks noGrp="1"/>
          </p:cNvSpPr>
          <p:nvPr>
            <p:ph sz="quarter" idx="14"/>
          </p:nvPr>
        </p:nvSpPr>
        <p:spPr>
          <a:xfrm>
            <a:off x="4124347" y="1752600"/>
            <a:ext cx="7421477" cy="4112469"/>
          </a:xfrm>
        </p:spPr>
        <p:txBody>
          <a:bodyPr vert="horz" lIns="91440" tIns="45720" rIns="91440" bIns="45720" rtlCol="0" anchor="t">
            <a:normAutofit fontScale="92500" lnSpcReduction="10000"/>
          </a:bodyPr>
          <a:lstStyle/>
          <a:p>
            <a:r>
              <a:rPr lang="en-US" dirty="0">
                <a:latin typeface="Arial"/>
                <a:cs typeface="Arial"/>
              </a:rPr>
              <a:t>For the purpose of fulfilling CMS quality reporting requirements, each LTCH’s data must be entered into NHSN no later than 4½ months after the end of the reporting quarter.</a:t>
            </a:r>
            <a:endParaRPr lang="en-US" sz="1500" dirty="0">
              <a:latin typeface="Arial"/>
              <a:cs typeface="Arial"/>
            </a:endParaRPr>
          </a:p>
          <a:p>
            <a:r>
              <a:rPr lang="en-US" dirty="0"/>
              <a:t>For summary reporting of the </a:t>
            </a:r>
            <a:r>
              <a:rPr lang="en-US" i="1" dirty="0"/>
              <a:t>Influenza Vaccination Coverage Among Healthcare Personnel </a:t>
            </a:r>
            <a:r>
              <a:rPr lang="en-US" dirty="0"/>
              <a:t>measure, only data from Quarter 4 of the prior year and Quarter 1 of the current year data must be entered by May 15th following each influenza season.</a:t>
            </a:r>
            <a:r>
              <a:rPr lang="en-US" sz="1800" dirty="0">
                <a:effectLst/>
                <a:latin typeface="Segoe UI" panose="020B0502040204020203" pitchFamily="34" charset="0"/>
              </a:rPr>
              <a:t> </a:t>
            </a:r>
          </a:p>
          <a:p>
            <a:r>
              <a:rPr lang="en-US" dirty="0">
                <a:latin typeface="Arial"/>
                <a:cs typeface="Arial"/>
              </a:rPr>
              <a:t>For all other NHSN measures, providers that submit complete data for all 12 months will be found compliant. </a:t>
            </a:r>
            <a:endParaRPr lang="en-US" dirty="0"/>
          </a:p>
        </p:txBody>
      </p:sp>
      <p:pic>
        <p:nvPicPr>
          <p:cNvPr id="5" name="Picture 4" descr="Icon showing a desktop computer.">
            <a:extLst>
              <a:ext uri="{FF2B5EF4-FFF2-40B4-BE49-F238E27FC236}">
                <a16:creationId xmlns:a16="http://schemas.microsoft.com/office/drawing/2014/main" id="{1C4AF331-251C-2649-B6A1-20E7E8C87893}"/>
              </a:ext>
            </a:extLst>
          </p:cNvPr>
          <p:cNvPicPr>
            <a:picLocks noChangeAspect="1"/>
          </p:cNvPicPr>
          <p:nvPr/>
        </p:nvPicPr>
        <p:blipFill rotWithShape="1">
          <a:blip r:embed="rId4"/>
          <a:srcRect t="17444"/>
          <a:stretch/>
        </p:blipFill>
        <p:spPr>
          <a:xfrm>
            <a:off x="-330948" y="1752600"/>
            <a:ext cx="5486400" cy="4529328"/>
          </a:xfrm>
          <a:prstGeom prst="rect">
            <a:avLst/>
          </a:prstGeom>
          <a:noFill/>
        </p:spPr>
      </p:pic>
    </p:spTree>
    <p:custDataLst>
      <p:tags r:id="rId1"/>
    </p:custDataLst>
    <p:extLst>
      <p:ext uri="{BB962C8B-B14F-4D97-AF65-F5344CB8AC3E}">
        <p14:creationId xmlns:p14="http://schemas.microsoft.com/office/powerpoint/2010/main" val="352492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87D9-CAFA-4547-8AFB-73C29371BF10}"/>
              </a:ext>
            </a:extLst>
          </p:cNvPr>
          <p:cNvSpPr>
            <a:spLocks noGrp="1"/>
          </p:cNvSpPr>
          <p:nvPr>
            <p:ph type="title"/>
          </p:nvPr>
        </p:nvSpPr>
        <p:spPr/>
        <p:txBody>
          <a:bodyPr/>
          <a:lstStyle/>
          <a:p>
            <a:r>
              <a:rPr lang="en-US">
                <a:latin typeface="Arial"/>
                <a:cs typeface="Arial"/>
              </a:rPr>
              <a:t>LTCH QRP Assessment-Based QMs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9A6B8912-901B-794C-AF79-F52314E143D2}"/>
              </a:ext>
            </a:extLst>
          </p:cNvPr>
          <p:cNvSpPr>
            <a:spLocks noGrp="1"/>
          </p:cNvSpPr>
          <p:nvPr>
            <p:ph sz="quarter" idx="10"/>
          </p:nvPr>
        </p:nvSpPr>
        <p:spPr>
          <a:xfrm>
            <a:off x="571500" y="1752600"/>
            <a:ext cx="10858500" cy="4191000"/>
          </a:xfrm>
        </p:spPr>
        <p:txBody>
          <a:bodyPr vert="horz" lIns="91440" tIns="45720" rIns="91440" bIns="45720" rtlCol="0" anchor="t">
            <a:noAutofit/>
          </a:bodyPr>
          <a:lstStyle/>
          <a:p>
            <a:r>
              <a:rPr lang="en-US" dirty="0">
                <a:latin typeface="Arial"/>
                <a:cs typeface="Arial"/>
              </a:rPr>
              <a:t>Changes in Skin Integrity Post-Acute Care (PAC): Pressure Ulcer/Injury.</a:t>
            </a:r>
          </a:p>
          <a:p>
            <a:pPr lvl="1"/>
            <a:r>
              <a:rPr lang="en-US" b="1" i="1" dirty="0">
                <a:latin typeface="Arial"/>
                <a:cs typeface="Arial"/>
              </a:rPr>
              <a:t>Lower</a:t>
            </a:r>
            <a:r>
              <a:rPr lang="en-US" dirty="0">
                <a:latin typeface="Arial"/>
                <a:cs typeface="Arial"/>
              </a:rPr>
              <a:t> percentages are better.</a:t>
            </a:r>
          </a:p>
          <a:p>
            <a:r>
              <a:rPr lang="en-US" dirty="0">
                <a:latin typeface="Arial"/>
                <a:cs typeface="Arial"/>
              </a:rPr>
              <a:t>Application of Percent of Residents Experiencing One or More Falls with Major Injury (Long Stay).</a:t>
            </a:r>
          </a:p>
          <a:p>
            <a:pPr lvl="1"/>
            <a:r>
              <a:rPr lang="en-US" b="1" i="1" dirty="0">
                <a:latin typeface="Arial"/>
                <a:cs typeface="Arial"/>
              </a:rPr>
              <a:t>Lower </a:t>
            </a:r>
            <a:r>
              <a:rPr lang="en-US" dirty="0">
                <a:latin typeface="Arial"/>
                <a:cs typeface="Arial"/>
              </a:rPr>
              <a:t>percentages are better.</a:t>
            </a:r>
          </a:p>
          <a:p>
            <a:r>
              <a:rPr lang="en-US" dirty="0">
                <a:latin typeface="Arial"/>
                <a:cs typeface="Arial"/>
              </a:rPr>
              <a:t>Functional Outcome Measure: Change in Mobility LTCH Patients Requiring Ventilator Support.</a:t>
            </a:r>
          </a:p>
          <a:p>
            <a:pPr lvl="1"/>
            <a:r>
              <a:rPr lang="en-US" b="1" i="1" dirty="0">
                <a:latin typeface="Arial"/>
                <a:cs typeface="Arial"/>
              </a:rPr>
              <a:t>Displayed as change score</a:t>
            </a:r>
            <a:r>
              <a:rPr lang="en-US" b="1" dirty="0">
                <a:latin typeface="Arial"/>
                <a:cs typeface="Arial"/>
              </a:rPr>
              <a:t>.</a:t>
            </a:r>
            <a:endParaRPr lang="en-US">
              <a:latin typeface="Arial"/>
              <a:cs typeface="Arial"/>
            </a:endParaRPr>
          </a:p>
          <a:p>
            <a:endParaRPr lang="en-US" sz="2000">
              <a:latin typeface="Arial"/>
              <a:cs typeface="Arial"/>
            </a:endParaRPr>
          </a:p>
          <a:p>
            <a:pPr marL="0" indent="0">
              <a:buNone/>
            </a:pPr>
            <a:br>
              <a:rPr lang="en-US" dirty="0"/>
            </a:br>
            <a:endParaRPr lang="en-US"/>
          </a:p>
        </p:txBody>
      </p:sp>
    </p:spTree>
    <p:extLst>
      <p:ext uri="{BB962C8B-B14F-4D97-AF65-F5344CB8AC3E}">
        <p14:creationId xmlns:p14="http://schemas.microsoft.com/office/powerpoint/2010/main" val="238220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36D9-4C62-8D42-94D6-D78D8179A5F5}"/>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40E6BAD3-5202-A348-8393-A1A911A5AFFB}"/>
              </a:ext>
            </a:extLst>
          </p:cNvPr>
          <p:cNvSpPr>
            <a:spLocks noGrp="1"/>
          </p:cNvSpPr>
          <p:nvPr>
            <p:ph sz="quarter" idx="10"/>
          </p:nvPr>
        </p:nvSpPr>
        <p:spPr/>
        <p:txBody>
          <a:bodyPr/>
          <a:lstStyle/>
          <a:p>
            <a:r>
              <a:rPr lang="en-US"/>
              <a:t>This presentation was current at the time it was published or uploaded to the web. Medicare policy changes frequently, so links to the source documents have been provided within this document for your reference.</a:t>
            </a:r>
          </a:p>
          <a:p>
            <a:r>
              <a:rPr lang="en-US"/>
              <a:t>This presentation was prepared as a service to the public and is not intended to grant rights or impose obligations. This presentation may contain references or links to statutes, regulations, or other policy materials. The information provided is only intended to be a general summary. It is not intended to take the place of either the written law or regulations. We encourage readers to review the specific statutes, regulations, and other interpretive materials for a full and accurate statement of their contents.</a:t>
            </a:r>
          </a:p>
        </p:txBody>
      </p:sp>
    </p:spTree>
    <p:extLst>
      <p:ext uri="{BB962C8B-B14F-4D97-AF65-F5344CB8AC3E}">
        <p14:creationId xmlns:p14="http://schemas.microsoft.com/office/powerpoint/2010/main" val="1462538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C87D9-CAFA-4547-8AFB-73C29371BF10}"/>
              </a:ext>
            </a:extLst>
          </p:cNvPr>
          <p:cNvSpPr>
            <a:spLocks noGrp="1"/>
          </p:cNvSpPr>
          <p:nvPr>
            <p:ph type="title"/>
          </p:nvPr>
        </p:nvSpPr>
        <p:spPr/>
        <p:txBody>
          <a:bodyPr/>
          <a:lstStyle/>
          <a:p>
            <a:r>
              <a:rPr lang="en-US">
                <a:latin typeface="Arial"/>
                <a:cs typeface="Arial"/>
              </a:rPr>
              <a:t>LTCH QRP Assessment-Based QMs (cont. 1) </a:t>
            </a:r>
            <a:endParaRPr lang="en-US">
              <a:solidFill>
                <a:srgbClr val="FF0000"/>
              </a:solidFill>
              <a:latin typeface="Arial"/>
              <a:cs typeface="Arial"/>
            </a:endParaRPr>
          </a:p>
        </p:txBody>
      </p:sp>
      <p:sp>
        <p:nvSpPr>
          <p:cNvPr id="4" name="Content Placeholder 3">
            <a:extLst>
              <a:ext uri="{FF2B5EF4-FFF2-40B4-BE49-F238E27FC236}">
                <a16:creationId xmlns:a16="http://schemas.microsoft.com/office/drawing/2014/main" id="{F835C28A-36ED-CD43-9778-463D394FED2B}"/>
              </a:ext>
            </a:extLst>
          </p:cNvPr>
          <p:cNvSpPr>
            <a:spLocks noGrp="1"/>
          </p:cNvSpPr>
          <p:nvPr>
            <p:ph sz="quarter" idx="14"/>
          </p:nvPr>
        </p:nvSpPr>
        <p:spPr>
          <a:xfrm>
            <a:off x="647700" y="1752600"/>
            <a:ext cx="10909300" cy="4191000"/>
          </a:xfrm>
        </p:spPr>
        <p:txBody>
          <a:bodyPr vert="horz" lIns="91440" tIns="45720" rIns="91440" bIns="45720" rtlCol="0" anchor="t">
            <a:noAutofit/>
          </a:bodyPr>
          <a:lstStyle/>
          <a:p>
            <a:r>
              <a:rPr lang="en-US" dirty="0">
                <a:latin typeface="Arial"/>
                <a:cs typeface="Arial"/>
              </a:rPr>
              <a:t>Percent of LTCH Patients with an Admission and Discharge Functional Assessment and a Care Plan That Addresses Function.</a:t>
            </a:r>
          </a:p>
          <a:p>
            <a:pPr lvl="1"/>
            <a:r>
              <a:rPr lang="en-US" b="1" i="1" dirty="0">
                <a:latin typeface="Arial"/>
                <a:cs typeface="Arial"/>
              </a:rPr>
              <a:t>Higher</a:t>
            </a:r>
            <a:r>
              <a:rPr lang="en-US" b="1" dirty="0">
                <a:latin typeface="Arial"/>
                <a:cs typeface="Arial"/>
              </a:rPr>
              <a:t> </a:t>
            </a:r>
            <a:r>
              <a:rPr lang="en-US" dirty="0">
                <a:latin typeface="Arial"/>
                <a:cs typeface="Arial"/>
              </a:rPr>
              <a:t>percentages are better.</a:t>
            </a:r>
          </a:p>
          <a:p>
            <a:r>
              <a:rPr lang="en-US" dirty="0">
                <a:latin typeface="Arial"/>
                <a:cs typeface="Arial"/>
              </a:rPr>
              <a:t>Application of Percent of LTCH Patients with an Admission and Discharge Functional Assessment and a Care Plan That Addresses Function.</a:t>
            </a:r>
          </a:p>
          <a:p>
            <a:pPr lvl="1"/>
            <a:r>
              <a:rPr lang="en-US" b="1" i="1" dirty="0">
                <a:latin typeface="Arial"/>
                <a:cs typeface="Arial"/>
              </a:rPr>
              <a:t>Higher</a:t>
            </a:r>
            <a:r>
              <a:rPr lang="en-US" dirty="0">
                <a:latin typeface="Arial"/>
                <a:cs typeface="Arial"/>
              </a:rPr>
              <a:t> percentages are better.</a:t>
            </a:r>
          </a:p>
          <a:p>
            <a:r>
              <a:rPr lang="en-US" dirty="0">
                <a:latin typeface="Arial"/>
                <a:cs typeface="Arial"/>
              </a:rPr>
              <a:t>Drug Regimen Review Conducted with Follow-Up for Identified Issues – PAC LTCH QRP.</a:t>
            </a:r>
          </a:p>
          <a:p>
            <a:pPr lvl="1"/>
            <a:r>
              <a:rPr lang="en-US" b="1" i="1" dirty="0">
                <a:latin typeface="Arial"/>
                <a:cs typeface="Arial"/>
              </a:rPr>
              <a:t>Higher</a:t>
            </a:r>
            <a:r>
              <a:rPr lang="en-US" dirty="0">
                <a:latin typeface="Arial"/>
                <a:cs typeface="Arial"/>
              </a:rPr>
              <a:t> percentages are better.</a:t>
            </a:r>
            <a:endParaRPr lang="en-US" dirty="0"/>
          </a:p>
          <a:p>
            <a:pPr lvl="1"/>
            <a:endParaRPr lang="en-US" dirty="0">
              <a:latin typeface="Arial"/>
              <a:cs typeface="Arial"/>
            </a:endParaRPr>
          </a:p>
          <a:p>
            <a:endParaRPr lang="en-US" sz="2000" dirty="0"/>
          </a:p>
          <a:p>
            <a:endParaRPr lang="en-US" sz="2000" dirty="0"/>
          </a:p>
        </p:txBody>
      </p:sp>
    </p:spTree>
    <p:extLst>
      <p:ext uri="{BB962C8B-B14F-4D97-AF65-F5344CB8AC3E}">
        <p14:creationId xmlns:p14="http://schemas.microsoft.com/office/powerpoint/2010/main" val="2160625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491-0C6B-4321-B288-B784252E90DA}"/>
              </a:ext>
            </a:extLst>
          </p:cNvPr>
          <p:cNvSpPr>
            <a:spLocks noGrp="1"/>
          </p:cNvSpPr>
          <p:nvPr>
            <p:ph type="title"/>
          </p:nvPr>
        </p:nvSpPr>
        <p:spPr/>
        <p:txBody>
          <a:bodyPr/>
          <a:lstStyle/>
          <a:p>
            <a:r>
              <a:rPr lang="en-US">
                <a:latin typeface="Arial"/>
                <a:cs typeface="Arial"/>
              </a:rPr>
              <a:t>LTCH QRP Assessment-Based QMs (cont. 2)</a:t>
            </a:r>
            <a:r>
              <a:rPr lang="en-US" b="0">
                <a:latin typeface="Arial"/>
                <a:cs typeface="Arial"/>
              </a:rPr>
              <a:t> </a:t>
            </a:r>
            <a:endParaRPr lang="en-US" b="0">
              <a:solidFill>
                <a:srgbClr val="FF0000"/>
              </a:solidFill>
              <a:latin typeface="Arial"/>
              <a:cs typeface="Arial"/>
            </a:endParaRPr>
          </a:p>
        </p:txBody>
      </p:sp>
      <p:sp>
        <p:nvSpPr>
          <p:cNvPr id="3" name="Content Placeholder 2">
            <a:extLst>
              <a:ext uri="{FF2B5EF4-FFF2-40B4-BE49-F238E27FC236}">
                <a16:creationId xmlns:a16="http://schemas.microsoft.com/office/drawing/2014/main" id="{FC2B93A0-D40F-4E86-89D5-B96CA62ECE72}"/>
              </a:ext>
            </a:extLst>
          </p:cNvPr>
          <p:cNvSpPr>
            <a:spLocks noGrp="1"/>
          </p:cNvSpPr>
          <p:nvPr>
            <p:ph sz="quarter" idx="10"/>
          </p:nvPr>
        </p:nvSpPr>
        <p:spPr/>
        <p:txBody>
          <a:bodyPr vert="horz" lIns="91440" tIns="45720" rIns="91440" bIns="45720" rtlCol="0" anchor="t">
            <a:noAutofit/>
          </a:bodyPr>
          <a:lstStyle/>
          <a:p>
            <a:r>
              <a:rPr lang="en-US"/>
              <a:t>Compliance with Spontaneous Breathing Trial (SBT) by Day 2 of the LTCH Stay.</a:t>
            </a:r>
          </a:p>
          <a:p>
            <a:pPr lvl="1"/>
            <a:r>
              <a:rPr lang="en-US" b="1" i="1">
                <a:latin typeface="Arial"/>
                <a:cs typeface="Arial"/>
              </a:rPr>
              <a:t>Higher</a:t>
            </a:r>
            <a:r>
              <a:rPr lang="en-US">
                <a:latin typeface="Arial"/>
                <a:cs typeface="Arial"/>
              </a:rPr>
              <a:t> percentages are better.</a:t>
            </a:r>
            <a:endParaRPr lang="en-US"/>
          </a:p>
          <a:p>
            <a:r>
              <a:rPr lang="en-US"/>
              <a:t>Ventilator Liberation Rate.</a:t>
            </a:r>
          </a:p>
          <a:p>
            <a:pPr lvl="1"/>
            <a:r>
              <a:rPr lang="en-US" b="1" i="1">
                <a:latin typeface="Arial"/>
                <a:cs typeface="Arial"/>
              </a:rPr>
              <a:t>Higher</a:t>
            </a:r>
            <a:r>
              <a:rPr lang="en-US">
                <a:latin typeface="Arial"/>
                <a:cs typeface="Arial"/>
              </a:rPr>
              <a:t> ratios are better.</a:t>
            </a:r>
            <a:endParaRPr lang="en-US"/>
          </a:p>
          <a:p>
            <a:endParaRPr lang="en-US"/>
          </a:p>
        </p:txBody>
      </p:sp>
    </p:spTree>
    <p:extLst>
      <p:ext uri="{BB962C8B-B14F-4D97-AF65-F5344CB8AC3E}">
        <p14:creationId xmlns:p14="http://schemas.microsoft.com/office/powerpoint/2010/main" val="3530833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1ABD-050F-9845-966A-2C68C91B10F3}"/>
              </a:ext>
            </a:extLst>
          </p:cNvPr>
          <p:cNvSpPr>
            <a:spLocks noGrp="1"/>
          </p:cNvSpPr>
          <p:nvPr>
            <p:ph type="title"/>
          </p:nvPr>
        </p:nvSpPr>
        <p:spPr/>
        <p:txBody>
          <a:bodyPr/>
          <a:lstStyle/>
          <a:p>
            <a:r>
              <a:rPr lang="en-US">
                <a:latin typeface="Arial"/>
                <a:cs typeface="Arial"/>
              </a:rPr>
              <a:t>LTCH QRP Assessment-Based QMs (cont. 3)</a:t>
            </a:r>
            <a:r>
              <a:rPr lang="en-US" b="0">
                <a:latin typeface="Arial"/>
                <a:cs typeface="Arial"/>
              </a:rPr>
              <a:t> </a:t>
            </a:r>
            <a:endParaRPr lang="en-US"/>
          </a:p>
        </p:txBody>
      </p:sp>
      <p:sp>
        <p:nvSpPr>
          <p:cNvPr id="3" name="Content Placeholder 2">
            <a:extLst>
              <a:ext uri="{FF2B5EF4-FFF2-40B4-BE49-F238E27FC236}">
                <a16:creationId xmlns:a16="http://schemas.microsoft.com/office/drawing/2014/main" id="{2DD8F367-62F0-F849-8A04-24630799EB3B}"/>
              </a:ext>
            </a:extLst>
          </p:cNvPr>
          <p:cNvSpPr>
            <a:spLocks noGrp="1"/>
          </p:cNvSpPr>
          <p:nvPr>
            <p:ph sz="quarter" idx="10"/>
          </p:nvPr>
        </p:nvSpPr>
        <p:spPr/>
        <p:txBody>
          <a:bodyPr vert="horz" lIns="91440" tIns="45720" rIns="91440" bIns="45720" rtlCol="0" anchor="t">
            <a:normAutofit/>
          </a:bodyPr>
          <a:lstStyle/>
          <a:p>
            <a:r>
              <a:rPr lang="en-US" dirty="0">
                <a:latin typeface="Arial"/>
                <a:cs typeface="Arial"/>
              </a:rPr>
              <a:t>Transfer of Health Information to the Provider – PAC.  </a:t>
            </a:r>
            <a:endParaRPr lang="en-US"/>
          </a:p>
          <a:p>
            <a:pPr lvl="1"/>
            <a:r>
              <a:rPr lang="en-US" b="1" i="1" dirty="0">
                <a:latin typeface="Arial"/>
                <a:cs typeface="Arial"/>
              </a:rPr>
              <a:t>Higher</a:t>
            </a:r>
            <a:r>
              <a:rPr lang="en-US" dirty="0">
                <a:latin typeface="Arial"/>
                <a:cs typeface="Arial"/>
              </a:rPr>
              <a:t> percentages are better.</a:t>
            </a:r>
            <a:endParaRPr lang="en-US" dirty="0"/>
          </a:p>
          <a:p>
            <a:r>
              <a:rPr lang="en-US" dirty="0">
                <a:latin typeface="Arial"/>
                <a:cs typeface="Arial"/>
              </a:rPr>
              <a:t>Transfer of Health Information to the Patient – PAC. </a:t>
            </a:r>
            <a:endParaRPr lang="en-US" dirty="0"/>
          </a:p>
          <a:p>
            <a:pPr lvl="1"/>
            <a:r>
              <a:rPr lang="en-US" b="1" i="1" dirty="0">
                <a:latin typeface="Arial"/>
                <a:cs typeface="Arial"/>
              </a:rPr>
              <a:t>Higher</a:t>
            </a:r>
            <a:r>
              <a:rPr lang="en-US" dirty="0">
                <a:latin typeface="Arial"/>
                <a:cs typeface="Arial"/>
              </a:rPr>
              <a:t> percentages are better.</a:t>
            </a:r>
            <a:endParaRPr lang="en-US" dirty="0"/>
          </a:p>
          <a:p>
            <a:endParaRPr lang="en-US" dirty="0"/>
          </a:p>
        </p:txBody>
      </p:sp>
    </p:spTree>
    <p:extLst>
      <p:ext uri="{BB962C8B-B14F-4D97-AF65-F5344CB8AC3E}">
        <p14:creationId xmlns:p14="http://schemas.microsoft.com/office/powerpoint/2010/main" val="1634474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677B-35FB-EF49-8A8B-6E798FAF7F89}"/>
              </a:ext>
            </a:extLst>
          </p:cNvPr>
          <p:cNvSpPr>
            <a:spLocks noGrp="1"/>
          </p:cNvSpPr>
          <p:nvPr>
            <p:ph type="title"/>
          </p:nvPr>
        </p:nvSpPr>
        <p:spPr/>
        <p:txBody>
          <a:bodyPr/>
          <a:lstStyle/>
          <a:p>
            <a:r>
              <a:rPr lang="en-US">
                <a:latin typeface="Arial"/>
                <a:cs typeface="Arial"/>
              </a:rPr>
              <a:t>LTCH QRP Claims-Based QMs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88D6E3AE-8ADF-A243-91BA-C9926B4C4565}"/>
              </a:ext>
            </a:extLst>
          </p:cNvPr>
          <p:cNvSpPr>
            <a:spLocks noGrp="1"/>
          </p:cNvSpPr>
          <p:nvPr>
            <p:ph sz="quarter" idx="10"/>
          </p:nvPr>
        </p:nvSpPr>
        <p:spPr/>
        <p:txBody>
          <a:bodyPr/>
          <a:lstStyle/>
          <a:p>
            <a:r>
              <a:rPr lang="en-US" dirty="0"/>
              <a:t>Rate </a:t>
            </a:r>
            <a:r>
              <a:rPr lang="en-US"/>
              <a:t>of Potentially Preventable Hospital Readmissions 30 Days After Discharge From an </a:t>
            </a:r>
            <a:r>
              <a:rPr lang="en-US" dirty="0"/>
              <a:t>LTCH.</a:t>
            </a:r>
          </a:p>
          <a:p>
            <a:pPr lvl="1"/>
            <a:r>
              <a:rPr lang="en-US" b="1" i="1" dirty="0"/>
              <a:t>Lower </a:t>
            </a:r>
            <a:r>
              <a:rPr lang="en-US" dirty="0"/>
              <a:t>rates are better.</a:t>
            </a:r>
          </a:p>
          <a:p>
            <a:r>
              <a:rPr lang="en-US" dirty="0"/>
              <a:t>Rate </a:t>
            </a:r>
            <a:r>
              <a:rPr lang="en-US"/>
              <a:t>of Successful Return to Home and Community From an </a:t>
            </a:r>
            <a:r>
              <a:rPr lang="en-US" dirty="0"/>
              <a:t>LTCH.</a:t>
            </a:r>
          </a:p>
          <a:p>
            <a:pPr lvl="1"/>
            <a:r>
              <a:rPr lang="en-US" b="1" i="1" dirty="0"/>
              <a:t>Higher</a:t>
            </a:r>
            <a:r>
              <a:rPr lang="en-US" dirty="0"/>
              <a:t> rates are better.</a:t>
            </a:r>
          </a:p>
          <a:p>
            <a:r>
              <a:rPr lang="en-US" dirty="0"/>
              <a:t>Medicare Spending Per Beneficiary </a:t>
            </a:r>
            <a:r>
              <a:rPr lang="en-US"/>
              <a:t>for Patients in </a:t>
            </a:r>
            <a:r>
              <a:rPr lang="en-US" dirty="0"/>
              <a:t>LTCHs.</a:t>
            </a:r>
          </a:p>
          <a:p>
            <a:pPr lvl="1"/>
            <a:r>
              <a:rPr lang="en-US" b="1" i="1" dirty="0"/>
              <a:t>Displayed as a ratio.</a:t>
            </a:r>
          </a:p>
          <a:p>
            <a:endParaRPr lang="en-US" b="1" i="1" dirty="0"/>
          </a:p>
        </p:txBody>
      </p:sp>
    </p:spTree>
    <p:extLst>
      <p:ext uri="{BB962C8B-B14F-4D97-AF65-F5344CB8AC3E}">
        <p14:creationId xmlns:p14="http://schemas.microsoft.com/office/powerpoint/2010/main" val="1902903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677B-35FB-EF49-8A8B-6E798FAF7F89}"/>
              </a:ext>
            </a:extLst>
          </p:cNvPr>
          <p:cNvSpPr>
            <a:spLocks noGrp="1"/>
          </p:cNvSpPr>
          <p:nvPr>
            <p:ph type="title"/>
          </p:nvPr>
        </p:nvSpPr>
        <p:spPr/>
        <p:txBody>
          <a:bodyPr/>
          <a:lstStyle/>
          <a:p>
            <a:r>
              <a:rPr lang="en-US">
                <a:latin typeface="Arial"/>
                <a:cs typeface="Arial"/>
              </a:rPr>
              <a:t>LTCH QRP NHSN QMs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88D6E3AE-8ADF-A243-91BA-C9926B4C4565}"/>
              </a:ext>
            </a:extLst>
          </p:cNvPr>
          <p:cNvSpPr>
            <a:spLocks noGrp="1"/>
          </p:cNvSpPr>
          <p:nvPr>
            <p:ph sz="quarter" idx="10"/>
          </p:nvPr>
        </p:nvSpPr>
        <p:spPr/>
        <p:txBody>
          <a:bodyPr vert="horz" lIns="91440" tIns="45720" rIns="91440" bIns="45720" rtlCol="0" anchor="t">
            <a:noAutofit/>
          </a:bodyPr>
          <a:lstStyle/>
          <a:p>
            <a:r>
              <a:rPr lang="en-US" dirty="0"/>
              <a:t>Catheter-Associated Urinary Tract Infection (CAUTI) Outcome Measure.</a:t>
            </a:r>
          </a:p>
          <a:p>
            <a:pPr lvl="1"/>
            <a:r>
              <a:rPr lang="en-US" b="1" i="1" dirty="0"/>
              <a:t>Lower</a:t>
            </a:r>
            <a:r>
              <a:rPr lang="en-US" dirty="0"/>
              <a:t> rates are better.</a:t>
            </a:r>
          </a:p>
          <a:p>
            <a:r>
              <a:rPr lang="en-US" dirty="0"/>
              <a:t>Central Line-Associated Bloodstream Infection (CLABSI) Outcome Measure. </a:t>
            </a:r>
          </a:p>
          <a:p>
            <a:pPr lvl="1"/>
            <a:r>
              <a:rPr lang="en-US" b="1" i="1" dirty="0"/>
              <a:t>Lower</a:t>
            </a:r>
            <a:r>
              <a:rPr lang="en-US" dirty="0"/>
              <a:t> rates are better.</a:t>
            </a:r>
          </a:p>
          <a:p>
            <a:r>
              <a:rPr lang="en-US" dirty="0">
                <a:latin typeface="Arial"/>
                <a:cs typeface="Arial"/>
              </a:rPr>
              <a:t>Facility-Wide Inpatient Hospital-Onset </a:t>
            </a:r>
            <a:r>
              <a:rPr lang="en-US" i="1" dirty="0">
                <a:latin typeface="Arial"/>
                <a:cs typeface="Arial"/>
              </a:rPr>
              <a:t>Clostridium difficile</a:t>
            </a:r>
            <a:r>
              <a:rPr lang="en-US" dirty="0">
                <a:latin typeface="Arial"/>
                <a:cs typeface="Arial"/>
              </a:rPr>
              <a:t> Infection (CDI) Outcome.</a:t>
            </a:r>
          </a:p>
          <a:p>
            <a:pPr lvl="1"/>
            <a:r>
              <a:rPr lang="en-US" b="1" i="1" dirty="0"/>
              <a:t>Lower</a:t>
            </a:r>
            <a:r>
              <a:rPr lang="en-US" dirty="0"/>
              <a:t> rates are better.</a:t>
            </a:r>
          </a:p>
          <a:p>
            <a:r>
              <a:rPr lang="en-US" dirty="0">
                <a:latin typeface="Arial"/>
                <a:cs typeface="Arial"/>
              </a:rPr>
              <a:t>Influenza Vaccination Coverage Among Healthcare Personnel (HCP). </a:t>
            </a:r>
            <a:endParaRPr lang="en-US" dirty="0"/>
          </a:p>
          <a:p>
            <a:pPr lvl="1"/>
            <a:r>
              <a:rPr lang="en-US" b="1" i="1" dirty="0"/>
              <a:t>Higher </a:t>
            </a:r>
            <a:r>
              <a:rPr lang="en-US" dirty="0"/>
              <a:t>rates are better.</a:t>
            </a:r>
          </a:p>
          <a:p>
            <a:pPr lvl="1"/>
            <a:endParaRPr lang="en-US" dirty="0"/>
          </a:p>
        </p:txBody>
      </p:sp>
    </p:spTree>
    <p:extLst>
      <p:ext uri="{BB962C8B-B14F-4D97-AF65-F5344CB8AC3E}">
        <p14:creationId xmlns:p14="http://schemas.microsoft.com/office/powerpoint/2010/main" val="3321390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9528-944D-4D40-838F-4A621BD673BC}"/>
              </a:ext>
            </a:extLst>
          </p:cNvPr>
          <p:cNvSpPr>
            <a:spLocks noGrp="1"/>
          </p:cNvSpPr>
          <p:nvPr>
            <p:ph type="title"/>
          </p:nvPr>
        </p:nvSpPr>
        <p:spPr/>
        <p:txBody>
          <a:bodyPr/>
          <a:lstStyle/>
          <a:p>
            <a:r>
              <a:rPr lang="en-US"/>
              <a:t>LCDS Data Submission Deadlines	</a:t>
            </a:r>
          </a:p>
        </p:txBody>
      </p:sp>
      <p:sp>
        <p:nvSpPr>
          <p:cNvPr id="3" name="Content Placeholder 2">
            <a:extLst>
              <a:ext uri="{FF2B5EF4-FFF2-40B4-BE49-F238E27FC236}">
                <a16:creationId xmlns:a16="http://schemas.microsoft.com/office/drawing/2014/main" id="{325E2D47-BD4B-D642-8634-7432F4BB4EB5}"/>
              </a:ext>
            </a:extLst>
          </p:cNvPr>
          <p:cNvSpPr>
            <a:spLocks noGrp="1"/>
          </p:cNvSpPr>
          <p:nvPr>
            <p:ph sz="quarter" idx="10"/>
          </p:nvPr>
        </p:nvSpPr>
        <p:spPr>
          <a:xfrm>
            <a:off x="598169" y="1557728"/>
            <a:ext cx="10995660" cy="4114800"/>
          </a:xfrm>
        </p:spPr>
        <p:txBody>
          <a:bodyPr vert="horz" lIns="91440" tIns="45720" rIns="91440" bIns="45720" rtlCol="0" anchor="t">
            <a:noAutofit/>
          </a:bodyPr>
          <a:lstStyle/>
          <a:p>
            <a:r>
              <a:rPr lang="en-US" sz="2200" dirty="0">
                <a:latin typeface="Arial"/>
                <a:cs typeface="Arial"/>
              </a:rPr>
              <a:t>There are individual LCDS data submission deadlines that must be met to be in compliance with the LTCH QRP.</a:t>
            </a:r>
          </a:p>
          <a:p>
            <a:r>
              <a:rPr lang="en-US" sz="2200" dirty="0"/>
              <a:t>The data collection year runs from </a:t>
            </a:r>
            <a:r>
              <a:rPr lang="en-US" sz="2200" dirty="0">
                <a:solidFill>
                  <a:schemeClr val="tx1">
                    <a:lumMod val="75000"/>
                    <a:lumOff val="25000"/>
                  </a:schemeClr>
                </a:solidFill>
              </a:rPr>
              <a:t>January to </a:t>
            </a:r>
            <a:r>
              <a:rPr lang="en-US" sz="2200" dirty="0"/>
              <a:t>December, and submission</a:t>
            </a:r>
            <a:r>
              <a:rPr lang="en-US" sz="2200" dirty="0">
                <a:solidFill>
                  <a:schemeClr val="tx1">
                    <a:lumMod val="75000"/>
                    <a:lumOff val="25000"/>
                  </a:schemeClr>
                </a:solidFill>
              </a:rPr>
              <a:t> deadline quarters are as follows:</a:t>
            </a: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dirty="0">
              <a:solidFill>
                <a:schemeClr val="tx1">
                  <a:lumMod val="75000"/>
                  <a:lumOff val="25000"/>
                </a:schemeClr>
              </a:solidFill>
            </a:endParaRPr>
          </a:p>
          <a:p>
            <a:endParaRPr lang="en-US" sz="1400" dirty="0">
              <a:solidFill>
                <a:schemeClr val="tx1">
                  <a:lumMod val="75000"/>
                  <a:lumOff val="25000"/>
                </a:schemeClr>
              </a:solidFill>
            </a:endParaRPr>
          </a:p>
          <a:p>
            <a:pPr marL="411480" indent="0">
              <a:spcBef>
                <a:spcPts val="300"/>
              </a:spcBef>
              <a:buNone/>
            </a:pPr>
            <a:r>
              <a:rPr lang="en-US" sz="1750" dirty="0">
                <a:solidFill>
                  <a:schemeClr val="tx1">
                    <a:lumMod val="75000"/>
                    <a:lumOff val="25000"/>
                  </a:schemeClr>
                </a:solidFill>
                <a:latin typeface="Arial"/>
                <a:cs typeface="Arial"/>
              </a:rPr>
              <a:t>*</a:t>
            </a:r>
            <a:r>
              <a:rPr lang="en-US" sz="1750" dirty="0">
                <a:latin typeface="Arial"/>
                <a:cs typeface="Arial"/>
              </a:rPr>
              <a:t>This d</a:t>
            </a:r>
            <a:r>
              <a:rPr lang="en-US" sz="1750" dirty="0">
                <a:solidFill>
                  <a:schemeClr val="tx1">
                    <a:lumMod val="75000"/>
                    <a:lumOff val="25000"/>
                  </a:schemeClr>
                </a:solidFill>
                <a:latin typeface="Arial"/>
                <a:cs typeface="Arial"/>
              </a:rPr>
              <a:t>ata must be reported by 11:59 </a:t>
            </a:r>
            <a:r>
              <a:rPr lang="en-US" sz="1750" dirty="0">
                <a:latin typeface="Arial"/>
                <a:cs typeface="Arial"/>
              </a:rPr>
              <a:t>p</a:t>
            </a:r>
            <a:r>
              <a:rPr lang="en-US" sz="1750" dirty="0">
                <a:solidFill>
                  <a:srgbClr val="FF0000"/>
                </a:solidFill>
                <a:latin typeface="Arial"/>
                <a:cs typeface="Arial"/>
              </a:rPr>
              <a:t>.</a:t>
            </a:r>
            <a:r>
              <a:rPr lang="en-US" sz="1750" dirty="0">
                <a:latin typeface="Arial"/>
                <a:cs typeface="Arial"/>
              </a:rPr>
              <a:t>m</a:t>
            </a:r>
            <a:r>
              <a:rPr lang="en-US" sz="1750" dirty="0">
                <a:solidFill>
                  <a:srgbClr val="FF0000"/>
                </a:solidFill>
                <a:latin typeface="Arial"/>
                <a:cs typeface="Arial"/>
              </a:rPr>
              <a:t>.</a:t>
            </a:r>
            <a:r>
              <a:rPr lang="en-US" sz="1750" dirty="0">
                <a:latin typeface="Arial"/>
                <a:cs typeface="Arial"/>
              </a:rPr>
              <a:t> local</a:t>
            </a:r>
            <a:r>
              <a:rPr lang="en-US" sz="1750" dirty="0">
                <a:solidFill>
                  <a:srgbClr val="262626"/>
                </a:solidFill>
                <a:latin typeface="Arial"/>
                <a:cs typeface="Arial"/>
              </a:rPr>
              <a:t> time zone </a:t>
            </a:r>
            <a:r>
              <a:rPr lang="en-US" sz="1750" dirty="0">
                <a:solidFill>
                  <a:schemeClr val="tx1">
                    <a:lumMod val="75000"/>
                    <a:lumOff val="25000"/>
                  </a:schemeClr>
                </a:solidFill>
                <a:latin typeface="Arial"/>
                <a:cs typeface="Arial"/>
              </a:rPr>
              <a:t>on the 15th of the month </a:t>
            </a:r>
            <a:r>
              <a:rPr lang="en-US" sz="1800" dirty="0">
                <a:latin typeface="Arial"/>
                <a:cs typeface="Arial"/>
              </a:rPr>
              <a:t>or on dates specified by CMS each year. </a:t>
            </a:r>
            <a:endParaRPr lang="en-US" sz="1750" dirty="0">
              <a:solidFill>
                <a:schemeClr val="tx1">
                  <a:lumMod val="75000"/>
                  <a:lumOff val="25000"/>
                </a:schemeClr>
              </a:solidFill>
              <a:latin typeface="Arial"/>
              <a:cs typeface="Arial"/>
            </a:endParaRPr>
          </a:p>
        </p:txBody>
      </p:sp>
      <p:graphicFrame>
        <p:nvGraphicFramePr>
          <p:cNvPr id="5" name="Table 6">
            <a:extLst>
              <a:ext uri="{FF2B5EF4-FFF2-40B4-BE49-F238E27FC236}">
                <a16:creationId xmlns:a16="http://schemas.microsoft.com/office/drawing/2014/main" id="{FEF0821C-A282-214F-A3CF-73F6EB1E2FF6}"/>
              </a:ext>
            </a:extLst>
          </p:cNvPr>
          <p:cNvGraphicFramePr>
            <a:graphicFrameLocks noGrp="1"/>
          </p:cNvGraphicFramePr>
          <p:nvPr>
            <p:extLst>
              <p:ext uri="{D42A27DB-BD31-4B8C-83A1-F6EECF244321}">
                <p14:modId xmlns:p14="http://schemas.microsoft.com/office/powerpoint/2010/main" val="501902469"/>
              </p:ext>
            </p:extLst>
          </p:nvPr>
        </p:nvGraphicFramePr>
        <p:xfrm>
          <a:off x="1028700" y="3074858"/>
          <a:ext cx="10134599" cy="2465380"/>
        </p:xfrm>
        <a:graphic>
          <a:graphicData uri="http://schemas.openxmlformats.org/drawingml/2006/table">
            <a:tbl>
              <a:tblPr firstRow="1" bandRow="1">
                <a:tableStyleId>{5C22544A-7EE6-4342-B048-85BDC9FD1C3A}</a:tableStyleId>
              </a:tblPr>
              <a:tblGrid>
                <a:gridCol w="3562945">
                  <a:extLst>
                    <a:ext uri="{9D8B030D-6E8A-4147-A177-3AD203B41FA5}">
                      <a16:colId xmlns:a16="http://schemas.microsoft.com/office/drawing/2014/main" val="2402968046"/>
                    </a:ext>
                  </a:extLst>
                </a:gridCol>
                <a:gridCol w="3444180">
                  <a:extLst>
                    <a:ext uri="{9D8B030D-6E8A-4147-A177-3AD203B41FA5}">
                      <a16:colId xmlns:a16="http://schemas.microsoft.com/office/drawing/2014/main" val="1896392454"/>
                    </a:ext>
                  </a:extLst>
                </a:gridCol>
                <a:gridCol w="3127474">
                  <a:extLst>
                    <a:ext uri="{9D8B030D-6E8A-4147-A177-3AD203B41FA5}">
                      <a16:colId xmlns:a16="http://schemas.microsoft.com/office/drawing/2014/main" val="1962772491"/>
                    </a:ext>
                  </a:extLst>
                </a:gridCol>
              </a:tblGrid>
              <a:tr h="701040">
                <a:tc>
                  <a:txBody>
                    <a:bodyPr/>
                    <a:lstStyle/>
                    <a:p>
                      <a:pPr algn="ctr"/>
                      <a:r>
                        <a:rPr lang="en-US" sz="2000" dirty="0"/>
                        <a:t>Calendar Year Data Collection Quarter</a:t>
                      </a:r>
                    </a:p>
                  </a:txBody>
                  <a:tcPr anchor="ctr"/>
                </a:tc>
                <a:tc>
                  <a:txBody>
                    <a:bodyPr/>
                    <a:lstStyle/>
                    <a:p>
                      <a:pPr algn="ctr"/>
                      <a:r>
                        <a:rPr lang="en-US" sz="2000" dirty="0"/>
                        <a:t>Data Collection Submission QRP</a:t>
                      </a:r>
                    </a:p>
                  </a:txBody>
                  <a:tcPr anchor="ctr"/>
                </a:tc>
                <a:tc>
                  <a:txBody>
                    <a:bodyPr/>
                    <a:lstStyle/>
                    <a:p>
                      <a:pPr algn="ctr"/>
                      <a:r>
                        <a:rPr lang="en-US" sz="2000" dirty="0"/>
                        <a:t>Submission Deadline*</a:t>
                      </a:r>
                    </a:p>
                  </a:txBody>
                  <a:tcPr anchor="ctr"/>
                </a:tc>
                <a:extLst>
                  <a:ext uri="{0D108BD9-81ED-4DB2-BD59-A6C34878D82A}">
                    <a16:rowId xmlns:a16="http://schemas.microsoft.com/office/drawing/2014/main" val="4152072889"/>
                  </a:ext>
                </a:extLst>
              </a:tr>
              <a:tr h="441085">
                <a:tc>
                  <a:txBody>
                    <a:bodyPr/>
                    <a:lstStyle/>
                    <a:p>
                      <a:pPr algn="ctr"/>
                      <a:r>
                        <a:rPr lang="en-US" sz="1800" dirty="0"/>
                        <a:t>Quarter 1</a:t>
                      </a:r>
                    </a:p>
                  </a:txBody>
                  <a:tcPr anchor="ctr"/>
                </a:tc>
                <a:tc>
                  <a:txBody>
                    <a:bodyPr/>
                    <a:lstStyle/>
                    <a:p>
                      <a:pPr algn="ctr"/>
                      <a:r>
                        <a:rPr lang="en-US" sz="1800" dirty="0">
                          <a:solidFill>
                            <a:schemeClr val="tx1">
                              <a:lumMod val="85000"/>
                              <a:lumOff val="15000"/>
                            </a:schemeClr>
                          </a:solidFill>
                        </a:rPr>
                        <a:t>January 1 -</a:t>
                      </a:r>
                      <a:r>
                        <a:rPr lang="en-US" sz="1800" dirty="0">
                          <a:solidFill>
                            <a:srgbClr val="FF0000"/>
                          </a:solidFill>
                        </a:rPr>
                        <a:t> </a:t>
                      </a:r>
                      <a:r>
                        <a:rPr lang="en-US" sz="1800" dirty="0">
                          <a:solidFill>
                            <a:schemeClr val="tx1">
                              <a:lumMod val="85000"/>
                              <a:lumOff val="15000"/>
                            </a:schemeClr>
                          </a:solidFill>
                        </a:rPr>
                        <a:t>March 31</a:t>
                      </a:r>
                    </a:p>
                  </a:txBody>
                  <a:tcPr anchor="ctr"/>
                </a:tc>
                <a:tc>
                  <a:txBody>
                    <a:bodyPr/>
                    <a:lstStyle/>
                    <a:p>
                      <a:pPr algn="ctr"/>
                      <a:r>
                        <a:rPr lang="en-US" sz="1800" dirty="0"/>
                        <a:t>August 15</a:t>
                      </a:r>
                    </a:p>
                  </a:txBody>
                  <a:tcPr anchor="ctr"/>
                </a:tc>
                <a:extLst>
                  <a:ext uri="{0D108BD9-81ED-4DB2-BD59-A6C34878D82A}">
                    <a16:rowId xmlns:a16="http://schemas.microsoft.com/office/drawing/2014/main" val="279060210"/>
                  </a:ext>
                </a:extLst>
              </a:tr>
              <a:tr h="441085">
                <a:tc>
                  <a:txBody>
                    <a:bodyPr/>
                    <a:lstStyle/>
                    <a:p>
                      <a:pPr algn="ctr"/>
                      <a:r>
                        <a:rPr lang="en-US" sz="1800" dirty="0"/>
                        <a:t>Quarter 2</a:t>
                      </a:r>
                    </a:p>
                  </a:txBody>
                  <a:tcPr anchor="ctr"/>
                </a:tc>
                <a:tc>
                  <a:txBody>
                    <a:bodyPr/>
                    <a:lstStyle/>
                    <a:p>
                      <a:pPr algn="ctr"/>
                      <a:r>
                        <a:rPr lang="en-US" sz="1800" dirty="0">
                          <a:solidFill>
                            <a:schemeClr val="tx1">
                              <a:lumMod val="85000"/>
                              <a:lumOff val="15000"/>
                            </a:schemeClr>
                          </a:solidFill>
                        </a:rPr>
                        <a:t>April 1 -</a:t>
                      </a:r>
                      <a:r>
                        <a:rPr lang="en-US" sz="1800" dirty="0">
                          <a:solidFill>
                            <a:srgbClr val="FF0000"/>
                          </a:solidFill>
                        </a:rPr>
                        <a:t> </a:t>
                      </a:r>
                      <a:r>
                        <a:rPr lang="en-US" sz="1800" dirty="0">
                          <a:solidFill>
                            <a:schemeClr val="tx1">
                              <a:lumMod val="85000"/>
                              <a:lumOff val="15000"/>
                            </a:schemeClr>
                          </a:solidFill>
                        </a:rPr>
                        <a:t>June 30</a:t>
                      </a:r>
                    </a:p>
                  </a:txBody>
                  <a:tcPr anchor="ctr"/>
                </a:tc>
                <a:tc>
                  <a:txBody>
                    <a:bodyPr/>
                    <a:lstStyle/>
                    <a:p>
                      <a:pPr algn="ctr"/>
                      <a:r>
                        <a:rPr lang="en-US" sz="1800" dirty="0"/>
                        <a:t>November 15</a:t>
                      </a:r>
                    </a:p>
                  </a:txBody>
                  <a:tcPr anchor="ctr"/>
                </a:tc>
                <a:extLst>
                  <a:ext uri="{0D108BD9-81ED-4DB2-BD59-A6C34878D82A}">
                    <a16:rowId xmlns:a16="http://schemas.microsoft.com/office/drawing/2014/main" val="3356392001"/>
                  </a:ext>
                </a:extLst>
              </a:tr>
              <a:tr h="441085">
                <a:tc>
                  <a:txBody>
                    <a:bodyPr/>
                    <a:lstStyle/>
                    <a:p>
                      <a:pPr algn="ctr"/>
                      <a:r>
                        <a:rPr lang="en-US" sz="1800" dirty="0"/>
                        <a:t>Quarter 3</a:t>
                      </a:r>
                    </a:p>
                  </a:txBody>
                  <a:tcPr anchor="ctr"/>
                </a:tc>
                <a:tc>
                  <a:txBody>
                    <a:bodyPr/>
                    <a:lstStyle/>
                    <a:p>
                      <a:pPr algn="ctr"/>
                      <a:r>
                        <a:rPr lang="en-US" sz="1800" dirty="0">
                          <a:solidFill>
                            <a:schemeClr val="tx1">
                              <a:lumMod val="85000"/>
                              <a:lumOff val="15000"/>
                            </a:schemeClr>
                          </a:solidFill>
                        </a:rPr>
                        <a:t>July 1 -</a:t>
                      </a:r>
                      <a:r>
                        <a:rPr lang="en-US" sz="1800" dirty="0">
                          <a:solidFill>
                            <a:srgbClr val="FF0000"/>
                          </a:solidFill>
                        </a:rPr>
                        <a:t> </a:t>
                      </a:r>
                      <a:r>
                        <a:rPr lang="en-US" sz="1800" dirty="0">
                          <a:solidFill>
                            <a:schemeClr val="tx1">
                              <a:lumMod val="85000"/>
                              <a:lumOff val="15000"/>
                            </a:schemeClr>
                          </a:solidFill>
                        </a:rPr>
                        <a:t>September 30</a:t>
                      </a:r>
                    </a:p>
                  </a:txBody>
                  <a:tcPr anchor="ctr"/>
                </a:tc>
                <a:tc>
                  <a:txBody>
                    <a:bodyPr/>
                    <a:lstStyle/>
                    <a:p>
                      <a:pPr algn="ctr"/>
                      <a:r>
                        <a:rPr lang="en-US" sz="1800" dirty="0"/>
                        <a:t>February 15</a:t>
                      </a:r>
                    </a:p>
                  </a:txBody>
                  <a:tcPr anchor="ctr"/>
                </a:tc>
                <a:extLst>
                  <a:ext uri="{0D108BD9-81ED-4DB2-BD59-A6C34878D82A}">
                    <a16:rowId xmlns:a16="http://schemas.microsoft.com/office/drawing/2014/main" val="474400528"/>
                  </a:ext>
                </a:extLst>
              </a:tr>
              <a:tr h="441085">
                <a:tc>
                  <a:txBody>
                    <a:bodyPr/>
                    <a:lstStyle/>
                    <a:p>
                      <a:pPr algn="ctr"/>
                      <a:r>
                        <a:rPr lang="en-US" sz="1800" dirty="0"/>
                        <a:t>Quarter 4</a:t>
                      </a:r>
                    </a:p>
                  </a:txBody>
                  <a:tcPr anchor="ctr"/>
                </a:tc>
                <a:tc>
                  <a:txBody>
                    <a:bodyPr/>
                    <a:lstStyle/>
                    <a:p>
                      <a:pPr algn="ctr"/>
                      <a:r>
                        <a:rPr lang="en-US" sz="1800" dirty="0">
                          <a:solidFill>
                            <a:schemeClr val="tx1">
                              <a:lumMod val="85000"/>
                              <a:lumOff val="15000"/>
                            </a:schemeClr>
                          </a:solidFill>
                        </a:rPr>
                        <a:t>October 1 -</a:t>
                      </a:r>
                      <a:r>
                        <a:rPr lang="en-US" sz="1800" dirty="0">
                          <a:solidFill>
                            <a:srgbClr val="FF0000"/>
                          </a:solidFill>
                        </a:rPr>
                        <a:t> </a:t>
                      </a:r>
                      <a:r>
                        <a:rPr lang="en-US" sz="1800" dirty="0">
                          <a:solidFill>
                            <a:schemeClr val="tx1">
                              <a:lumMod val="85000"/>
                              <a:lumOff val="15000"/>
                            </a:schemeClr>
                          </a:solidFill>
                        </a:rPr>
                        <a:t>December 31</a:t>
                      </a:r>
                    </a:p>
                  </a:txBody>
                  <a:tcPr anchor="ctr"/>
                </a:tc>
                <a:tc>
                  <a:txBody>
                    <a:bodyPr/>
                    <a:lstStyle/>
                    <a:p>
                      <a:pPr algn="ctr"/>
                      <a:r>
                        <a:rPr lang="en-US" sz="1800" dirty="0"/>
                        <a:t>May 15</a:t>
                      </a:r>
                    </a:p>
                  </a:txBody>
                  <a:tcPr anchor="ctr"/>
                </a:tc>
                <a:extLst>
                  <a:ext uri="{0D108BD9-81ED-4DB2-BD59-A6C34878D82A}">
                    <a16:rowId xmlns:a16="http://schemas.microsoft.com/office/drawing/2014/main" val="1211121814"/>
                  </a:ext>
                </a:extLst>
              </a:tr>
            </a:tbl>
          </a:graphicData>
        </a:graphic>
      </p:graphicFrame>
    </p:spTree>
    <p:extLst>
      <p:ext uri="{BB962C8B-B14F-4D97-AF65-F5344CB8AC3E}">
        <p14:creationId xmlns:p14="http://schemas.microsoft.com/office/powerpoint/2010/main" val="1228455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D5D0-717B-FB48-977B-B844B07743B1}"/>
              </a:ext>
            </a:extLst>
          </p:cNvPr>
          <p:cNvSpPr>
            <a:spLocks noGrp="1"/>
          </p:cNvSpPr>
          <p:nvPr>
            <p:ph type="title"/>
          </p:nvPr>
        </p:nvSpPr>
        <p:spPr/>
        <p:txBody>
          <a:bodyPr/>
          <a:lstStyle/>
          <a:p>
            <a:r>
              <a:rPr lang="en-US">
                <a:latin typeface="Arial"/>
                <a:cs typeface="Arial"/>
              </a:rPr>
              <a:t>Temporary LTCH QRP Exceptions Due to COVID-19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ED55140F-B45F-334F-9B60-AD480599DFEA}"/>
              </a:ext>
            </a:extLst>
          </p:cNvPr>
          <p:cNvSpPr>
            <a:spLocks noGrp="1"/>
          </p:cNvSpPr>
          <p:nvPr>
            <p:ph sz="quarter" idx="10"/>
          </p:nvPr>
        </p:nvSpPr>
        <p:spPr>
          <a:xfrm>
            <a:off x="4006958" y="1752601"/>
            <a:ext cx="7726238" cy="2528944"/>
          </a:xfrm>
        </p:spPr>
        <p:txBody>
          <a:bodyPr vert="horz" lIns="91440" tIns="45720" rIns="91440" bIns="45720" rtlCol="0" anchor="t">
            <a:normAutofit lnSpcReduction="10000"/>
          </a:bodyPr>
          <a:lstStyle/>
          <a:p>
            <a:r>
              <a:rPr lang="en-US" sz="2200" dirty="0"/>
              <a:t>CMS granted an exception to the LTCH QRP reporting requirements for the quarters below.</a:t>
            </a:r>
          </a:p>
          <a:p>
            <a:pPr lvl="1"/>
            <a:r>
              <a:rPr lang="en-US" sz="2200" dirty="0">
                <a:latin typeface="Arial"/>
                <a:cs typeface="Arial"/>
              </a:rPr>
              <a:t>These requirements were temporarily changed to assist LTCHs as they directed resources toward caring for patients and ensuring the health and safety of patients and staff during then COVID-19 public health emergency (PHE). </a:t>
            </a:r>
            <a:r>
              <a:rPr lang="en-US" sz="2350" dirty="0">
                <a:latin typeface="Arial"/>
                <a:cs typeface="Arial"/>
              </a:rPr>
              <a:t> </a:t>
            </a:r>
            <a:endParaRPr lang="en-US" sz="2350" dirty="0"/>
          </a:p>
        </p:txBody>
      </p:sp>
      <p:graphicFrame>
        <p:nvGraphicFramePr>
          <p:cNvPr id="4" name="Table 6">
            <a:extLst>
              <a:ext uri="{FF2B5EF4-FFF2-40B4-BE49-F238E27FC236}">
                <a16:creationId xmlns:a16="http://schemas.microsoft.com/office/drawing/2014/main" id="{699D6738-E64E-BB49-B716-101E9B0BCD1E}"/>
              </a:ext>
            </a:extLst>
          </p:cNvPr>
          <p:cNvGraphicFramePr>
            <a:graphicFrameLocks noGrp="1"/>
          </p:cNvGraphicFramePr>
          <p:nvPr>
            <p:extLst>
              <p:ext uri="{D42A27DB-BD31-4B8C-83A1-F6EECF244321}">
                <p14:modId xmlns:p14="http://schemas.microsoft.com/office/powerpoint/2010/main" val="2284445472"/>
              </p:ext>
            </p:extLst>
          </p:nvPr>
        </p:nvGraphicFramePr>
        <p:xfrm>
          <a:off x="4326556" y="4152452"/>
          <a:ext cx="7406640" cy="2072640"/>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2402968046"/>
                    </a:ext>
                  </a:extLst>
                </a:gridCol>
                <a:gridCol w="3017520">
                  <a:extLst>
                    <a:ext uri="{9D8B030D-6E8A-4147-A177-3AD203B41FA5}">
                      <a16:colId xmlns:a16="http://schemas.microsoft.com/office/drawing/2014/main" val="1962772491"/>
                    </a:ext>
                  </a:extLst>
                </a:gridCol>
              </a:tblGrid>
              <a:tr h="474407">
                <a:tc>
                  <a:txBody>
                    <a:bodyPr/>
                    <a:lstStyle/>
                    <a:p>
                      <a:pPr algn="ctr"/>
                      <a:r>
                        <a:rPr lang="en-US" sz="2000" dirty="0"/>
                        <a:t>Quarter</a:t>
                      </a:r>
                    </a:p>
                  </a:txBody>
                  <a:tcPr anchor="ctr"/>
                </a:tc>
                <a:tc>
                  <a:txBody>
                    <a:bodyPr/>
                    <a:lstStyle/>
                    <a:p>
                      <a:pPr algn="ctr"/>
                      <a:r>
                        <a:rPr lang="en-US" sz="2000" dirty="0">
                          <a:solidFill>
                            <a:schemeClr val="bg1"/>
                          </a:solidFill>
                        </a:rPr>
                        <a:t>LCDS</a:t>
                      </a:r>
                      <a:r>
                        <a:rPr lang="en-US" sz="2000" dirty="0"/>
                        <a:t> Data Submission Reporting</a:t>
                      </a:r>
                    </a:p>
                  </a:txBody>
                  <a:tcPr anchor="ctr"/>
                </a:tc>
                <a:extLst>
                  <a:ext uri="{0D108BD9-81ED-4DB2-BD59-A6C34878D82A}">
                    <a16:rowId xmlns:a16="http://schemas.microsoft.com/office/drawing/2014/main" val="4152072889"/>
                  </a:ext>
                </a:extLst>
              </a:tr>
              <a:tr h="457200">
                <a:tc>
                  <a:txBody>
                    <a:bodyPr/>
                    <a:lstStyle/>
                    <a:p>
                      <a:pPr algn="ctr"/>
                      <a:r>
                        <a:rPr lang="en-US" dirty="0">
                          <a:solidFill>
                            <a:schemeClr val="tx1">
                              <a:lumMod val="85000"/>
                              <a:lumOff val="15000"/>
                            </a:schemeClr>
                          </a:solidFill>
                        </a:rPr>
                        <a:t>Quarter 4 (October 1 -</a:t>
                      </a:r>
                      <a:r>
                        <a:rPr lang="en-US" dirty="0">
                          <a:solidFill>
                            <a:srgbClr val="FF0000"/>
                          </a:solidFill>
                        </a:rPr>
                        <a:t> </a:t>
                      </a:r>
                      <a:r>
                        <a:rPr lang="en-US" dirty="0">
                          <a:solidFill>
                            <a:schemeClr val="tx1">
                              <a:lumMod val="85000"/>
                              <a:lumOff val="15000"/>
                            </a:schemeClr>
                          </a:solidFill>
                        </a:rPr>
                        <a:t>December 31, 2019)</a:t>
                      </a:r>
                    </a:p>
                  </a:txBody>
                  <a:tcPr anchor="ctr"/>
                </a:tc>
                <a:tc>
                  <a:txBody>
                    <a:bodyPr/>
                    <a:lstStyle/>
                    <a:p>
                      <a:pPr algn="ctr"/>
                      <a:r>
                        <a:rPr lang="en-US" dirty="0"/>
                        <a:t>Optional</a:t>
                      </a:r>
                    </a:p>
                  </a:txBody>
                  <a:tcPr anchor="ctr"/>
                </a:tc>
                <a:extLst>
                  <a:ext uri="{0D108BD9-81ED-4DB2-BD59-A6C34878D82A}">
                    <a16:rowId xmlns:a16="http://schemas.microsoft.com/office/drawing/2014/main" val="279060210"/>
                  </a:ext>
                </a:extLst>
              </a:tr>
              <a:tr h="457200">
                <a:tc>
                  <a:txBody>
                    <a:bodyPr/>
                    <a:lstStyle/>
                    <a:p>
                      <a:pPr algn="ctr"/>
                      <a:r>
                        <a:rPr lang="en-US" dirty="0">
                          <a:solidFill>
                            <a:schemeClr val="tx1">
                              <a:lumMod val="85000"/>
                              <a:lumOff val="15000"/>
                            </a:schemeClr>
                          </a:solidFill>
                        </a:rPr>
                        <a:t>Quarter 1 (January 1 -</a:t>
                      </a:r>
                      <a:r>
                        <a:rPr lang="en-US" dirty="0">
                          <a:solidFill>
                            <a:srgbClr val="FF0000"/>
                          </a:solidFill>
                        </a:rPr>
                        <a:t> </a:t>
                      </a:r>
                      <a:r>
                        <a:rPr lang="en-US" dirty="0">
                          <a:solidFill>
                            <a:schemeClr val="tx1">
                              <a:lumMod val="85000"/>
                              <a:lumOff val="15000"/>
                            </a:schemeClr>
                          </a:solidFill>
                        </a:rPr>
                        <a:t>March 31, 2020)</a:t>
                      </a:r>
                    </a:p>
                  </a:txBody>
                  <a:tcPr anchor="ctr"/>
                </a:tc>
                <a:tc>
                  <a:txBody>
                    <a:bodyPr/>
                    <a:lstStyle/>
                    <a:p>
                      <a:pPr algn="ctr"/>
                      <a:r>
                        <a:rPr lang="en-US" dirty="0"/>
                        <a:t>Excepted</a:t>
                      </a:r>
                    </a:p>
                  </a:txBody>
                  <a:tcPr anchor="ctr"/>
                </a:tc>
                <a:extLst>
                  <a:ext uri="{0D108BD9-81ED-4DB2-BD59-A6C34878D82A}">
                    <a16:rowId xmlns:a16="http://schemas.microsoft.com/office/drawing/2014/main" val="3356392001"/>
                  </a:ext>
                </a:extLst>
              </a:tr>
              <a:tr h="457200">
                <a:tc>
                  <a:txBody>
                    <a:bodyPr/>
                    <a:lstStyle/>
                    <a:p>
                      <a:pPr algn="ctr"/>
                      <a:r>
                        <a:rPr lang="en-US" dirty="0">
                          <a:solidFill>
                            <a:schemeClr val="tx1">
                              <a:lumMod val="85000"/>
                              <a:lumOff val="15000"/>
                            </a:schemeClr>
                          </a:solidFill>
                        </a:rPr>
                        <a:t>Quarter 2 (April 1 -</a:t>
                      </a:r>
                      <a:r>
                        <a:rPr lang="en-US" dirty="0">
                          <a:solidFill>
                            <a:srgbClr val="FF0000"/>
                          </a:solidFill>
                        </a:rPr>
                        <a:t> </a:t>
                      </a:r>
                      <a:r>
                        <a:rPr lang="en-US" dirty="0">
                          <a:solidFill>
                            <a:schemeClr val="tx1">
                              <a:lumMod val="85000"/>
                              <a:lumOff val="15000"/>
                            </a:schemeClr>
                          </a:solidFill>
                        </a:rPr>
                        <a:t>June 30, 2020)</a:t>
                      </a:r>
                    </a:p>
                  </a:txBody>
                  <a:tcPr anchor="ctr"/>
                </a:tc>
                <a:tc>
                  <a:txBody>
                    <a:bodyPr/>
                    <a:lstStyle/>
                    <a:p>
                      <a:pPr algn="ctr"/>
                      <a:r>
                        <a:rPr lang="en-US" dirty="0"/>
                        <a:t>Excepted</a:t>
                      </a:r>
                    </a:p>
                  </a:txBody>
                  <a:tcPr anchor="ctr"/>
                </a:tc>
                <a:extLst>
                  <a:ext uri="{0D108BD9-81ED-4DB2-BD59-A6C34878D82A}">
                    <a16:rowId xmlns:a16="http://schemas.microsoft.com/office/drawing/2014/main" val="474400528"/>
                  </a:ext>
                </a:extLst>
              </a:tr>
            </a:tbl>
          </a:graphicData>
        </a:graphic>
      </p:graphicFrame>
      <p:pic>
        <p:nvPicPr>
          <p:cNvPr id="1026" name="Picture 2" descr="Image of a June 2020 calendar with the 30th circled.">
            <a:extLst>
              <a:ext uri="{FF2B5EF4-FFF2-40B4-BE49-F238E27FC236}">
                <a16:creationId xmlns:a16="http://schemas.microsoft.com/office/drawing/2014/main" id="{7AD29EF7-0235-6B41-A024-66E5C657E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58" y="2806700"/>
            <a:ext cx="3771900" cy="215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987015-5D25-0A47-B5B5-90F28D14C7CC}"/>
              </a:ext>
            </a:extLst>
          </p:cNvPr>
          <p:cNvSpPr txBox="1"/>
          <p:nvPr/>
        </p:nvSpPr>
        <p:spPr>
          <a:xfrm>
            <a:off x="1118099" y="2133600"/>
            <a:ext cx="2005818" cy="763758"/>
          </a:xfrm>
          <a:prstGeom prst="rect">
            <a:avLst/>
          </a:prstGeom>
        </p:spPr>
        <p:txBody>
          <a:bodyPr wrap="none" lIns="121917" tIns="60958" rIns="121917" bIns="60958" rtlCol="0">
            <a:noAutofit/>
          </a:bodyPr>
          <a:lstStyle/>
          <a:p>
            <a:pPr marL="0" indent="0" algn="ctr">
              <a:buNone/>
            </a:pPr>
            <a:r>
              <a:rPr lang="en-US" sz="2200" b="1" dirty="0">
                <a:solidFill>
                  <a:schemeClr val="accent5">
                    <a:lumMod val="75000"/>
                  </a:schemeClr>
                </a:solidFill>
              </a:rPr>
              <a:t>Exceptions </a:t>
            </a:r>
            <a:r>
              <a:rPr lang="en-US" sz="2200" b="1" u="sng" dirty="0">
                <a:solidFill>
                  <a:schemeClr val="accent5">
                    <a:lumMod val="75000"/>
                  </a:schemeClr>
                </a:solidFill>
              </a:rPr>
              <a:t>ended</a:t>
            </a:r>
            <a:r>
              <a:rPr lang="en-US" sz="2200" b="1" dirty="0">
                <a:solidFill>
                  <a:schemeClr val="accent5">
                    <a:lumMod val="75000"/>
                  </a:schemeClr>
                </a:solidFill>
              </a:rPr>
              <a:t> </a:t>
            </a:r>
          </a:p>
          <a:p>
            <a:pPr marL="0" indent="0" algn="ctr">
              <a:buNone/>
            </a:pPr>
            <a:r>
              <a:rPr lang="en-US" sz="2200" b="1" dirty="0">
                <a:solidFill>
                  <a:schemeClr val="accent5">
                    <a:lumMod val="75000"/>
                  </a:schemeClr>
                </a:solidFill>
              </a:rPr>
              <a:t>on June 30, 2020.</a:t>
            </a:r>
          </a:p>
        </p:txBody>
      </p:sp>
    </p:spTree>
    <p:extLst>
      <p:ext uri="{BB962C8B-B14F-4D97-AF65-F5344CB8AC3E}">
        <p14:creationId xmlns:p14="http://schemas.microsoft.com/office/powerpoint/2010/main" val="4164463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9FC7-C343-EC4A-8D07-F2B5C41F9C00}"/>
              </a:ext>
            </a:extLst>
          </p:cNvPr>
          <p:cNvSpPr>
            <a:spLocks noGrp="1"/>
          </p:cNvSpPr>
          <p:nvPr>
            <p:ph type="title"/>
          </p:nvPr>
        </p:nvSpPr>
        <p:spPr/>
        <p:txBody>
          <a:bodyPr/>
          <a:lstStyle/>
          <a:p>
            <a:r>
              <a:rPr lang="en-US">
                <a:latin typeface="Arial"/>
                <a:cs typeface="Arial"/>
              </a:rPr>
              <a:t>Impact of LTCH QRP Exceptions Due</a:t>
            </a:r>
            <a:r>
              <a:rPr lang="en-US">
                <a:solidFill>
                  <a:srgbClr val="FF0000"/>
                </a:solidFill>
                <a:latin typeface="Arial"/>
                <a:cs typeface="Arial"/>
              </a:rPr>
              <a:t> </a:t>
            </a:r>
            <a:r>
              <a:rPr lang="en-US">
                <a:latin typeface="Arial"/>
                <a:cs typeface="Arial"/>
              </a:rPr>
              <a:t>to COVID-19 on Public Reporting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959D2446-74A4-D846-BF8B-E9AC8C1C42AE}"/>
              </a:ext>
            </a:extLst>
          </p:cNvPr>
          <p:cNvSpPr>
            <a:spLocks noGrp="1"/>
          </p:cNvSpPr>
          <p:nvPr>
            <p:ph sz="quarter" idx="10"/>
          </p:nvPr>
        </p:nvSpPr>
        <p:spPr/>
        <p:txBody>
          <a:bodyPr/>
          <a:lstStyle/>
          <a:p>
            <a:r>
              <a:rPr lang="en-US"/>
              <a:t>The LTCH QRP is a pay-for-reporting program; as such, CMS is statutorily required to publicly report the data.</a:t>
            </a:r>
          </a:p>
          <a:p>
            <a:r>
              <a:rPr lang="en-US"/>
              <a:t>Even though the data submission for Q4 2019 was optional, data submission was strong, so these data were included in the measure calculations for public reporting.</a:t>
            </a:r>
          </a:p>
          <a:p>
            <a:r>
              <a:rPr lang="en-US"/>
              <a:t>Data for Q1 and Q2 2020 will impact what is displayed on Care Compare for LTCHs; therefore, CMS developed a strategy to accommodate the excepted quarters of data.</a:t>
            </a:r>
          </a:p>
        </p:txBody>
      </p:sp>
    </p:spTree>
    <p:extLst>
      <p:ext uri="{BB962C8B-B14F-4D97-AF65-F5344CB8AC3E}">
        <p14:creationId xmlns:p14="http://schemas.microsoft.com/office/powerpoint/2010/main" val="795176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4ABA-E645-F34F-9ACF-AE8236316E81}"/>
              </a:ext>
            </a:extLst>
          </p:cNvPr>
          <p:cNvSpPr>
            <a:spLocks noGrp="1"/>
          </p:cNvSpPr>
          <p:nvPr>
            <p:ph type="title"/>
          </p:nvPr>
        </p:nvSpPr>
        <p:spPr/>
        <p:txBody>
          <a:bodyPr/>
          <a:lstStyle/>
          <a:p>
            <a:r>
              <a:rPr lang="en-US"/>
              <a:t>LTCH QRP Data Submission Thresholds</a:t>
            </a:r>
          </a:p>
        </p:txBody>
      </p:sp>
      <p:sp>
        <p:nvSpPr>
          <p:cNvPr id="3" name="Content Placeholder 2">
            <a:extLst>
              <a:ext uri="{FF2B5EF4-FFF2-40B4-BE49-F238E27FC236}">
                <a16:creationId xmlns:a16="http://schemas.microsoft.com/office/drawing/2014/main" id="{DA143819-7CA7-3A40-9BE6-366948E7BF2D}"/>
              </a:ext>
            </a:extLst>
          </p:cNvPr>
          <p:cNvSpPr>
            <a:spLocks noGrp="1"/>
          </p:cNvSpPr>
          <p:nvPr>
            <p:ph sz="quarter" idx="10"/>
          </p:nvPr>
        </p:nvSpPr>
        <p:spPr>
          <a:xfrm>
            <a:off x="576072" y="1755648"/>
            <a:ext cx="10921253" cy="4114800"/>
          </a:xfrm>
        </p:spPr>
        <p:txBody>
          <a:bodyPr vert="horz" lIns="91440" tIns="45720" rIns="91440" bIns="45720" rtlCol="0" anchor="t">
            <a:noAutofit/>
          </a:bodyPr>
          <a:lstStyle/>
          <a:p>
            <a:r>
              <a:rPr lang="en-US" sz="2350" dirty="0">
                <a:latin typeface="Arial"/>
                <a:cs typeface="Arial"/>
              </a:rPr>
              <a:t>LTCHs must meet or exceed </a:t>
            </a:r>
            <a:r>
              <a:rPr lang="en-US" sz="2350" b="1" dirty="0">
                <a:latin typeface="Arial"/>
                <a:cs typeface="Arial"/>
              </a:rPr>
              <a:t>two</a:t>
            </a:r>
            <a:r>
              <a:rPr lang="en-US" sz="2350" dirty="0">
                <a:latin typeface="Arial"/>
                <a:cs typeface="Arial"/>
              </a:rPr>
              <a:t> separate data completeness thresholds in order to comply with the LTCH QRP.</a:t>
            </a:r>
          </a:p>
          <a:p>
            <a:r>
              <a:rPr lang="en-US" sz="2350" dirty="0">
                <a:latin typeface="Arial"/>
                <a:cs typeface="Arial"/>
              </a:rPr>
              <a:t>LTCHs are required to submit LCDS data to the Internet Quality Improvement and Evaluation System (</a:t>
            </a:r>
            <a:r>
              <a:rPr lang="en-US" sz="2350" dirty="0" err="1">
                <a:latin typeface="Arial"/>
                <a:cs typeface="Arial"/>
              </a:rPr>
              <a:t>iQIES</a:t>
            </a:r>
            <a:r>
              <a:rPr lang="en-US" sz="2350" dirty="0">
                <a:latin typeface="Arial"/>
                <a:cs typeface="Arial"/>
              </a:rPr>
              <a:t>) and measures data to the CDC via NHSN. </a:t>
            </a:r>
          </a:p>
          <a:p>
            <a:endParaRPr lang="en-US" dirty="0">
              <a:latin typeface="Arial"/>
              <a:cs typeface="Arial"/>
            </a:endParaRPr>
          </a:p>
        </p:txBody>
      </p:sp>
      <p:pic>
        <p:nvPicPr>
          <p:cNvPr id="4" name="Picture 3" descr="Blue target with arrow in the bullseye."/>
          <p:cNvPicPr preferRelativeResize="0">
            <a:picLocks noChangeAspect="1"/>
          </p:cNvPicPr>
          <p:nvPr/>
        </p:nvPicPr>
        <p:blipFill rotWithShape="1">
          <a:blip r:embed="rId4">
            <a:extLst>
              <a:ext uri="{28A0092B-C50C-407E-A947-70E740481C1C}">
                <a14:useLocalDpi xmlns:a14="http://schemas.microsoft.com/office/drawing/2010/main" val="0"/>
              </a:ext>
            </a:extLst>
          </a:blip>
          <a:srcRect b="47603"/>
          <a:stretch/>
        </p:blipFill>
        <p:spPr>
          <a:xfrm>
            <a:off x="7797800" y="3352800"/>
            <a:ext cx="1955800" cy="1280160"/>
          </a:xfrm>
          <a:prstGeom prst="rect">
            <a:avLst/>
          </a:prstGeom>
        </p:spPr>
      </p:pic>
      <p:pic>
        <p:nvPicPr>
          <p:cNvPr id="6" name="Picture 5" descr="Green target with arrow in the bullseye.&#10;"/>
          <p:cNvPicPr>
            <a:picLocks noChangeAspect="1"/>
          </p:cNvPicPr>
          <p:nvPr/>
        </p:nvPicPr>
        <p:blipFill rotWithShape="1">
          <a:blip r:embed="rId5" cstate="print">
            <a:extLst>
              <a:ext uri="{28A0092B-C50C-407E-A947-70E740481C1C}">
                <a14:useLocalDpi xmlns:a14="http://schemas.microsoft.com/office/drawing/2010/main" val="0"/>
              </a:ext>
            </a:extLst>
          </a:blip>
          <a:srcRect b="49032"/>
          <a:stretch/>
        </p:blipFill>
        <p:spPr>
          <a:xfrm>
            <a:off x="2400961" y="3379972"/>
            <a:ext cx="2511692" cy="1280160"/>
          </a:xfrm>
          <a:prstGeom prst="rect">
            <a:avLst/>
          </a:prstGeom>
        </p:spPr>
      </p:pic>
      <p:sp>
        <p:nvSpPr>
          <p:cNvPr id="5" name="TextBox 4">
            <a:extLst>
              <a:ext uri="{FF2B5EF4-FFF2-40B4-BE49-F238E27FC236}">
                <a16:creationId xmlns:a16="http://schemas.microsoft.com/office/drawing/2014/main" id="{A1547063-6227-BD48-8874-40FD7AF6463F}"/>
              </a:ext>
            </a:extLst>
          </p:cNvPr>
          <p:cNvSpPr txBox="1"/>
          <p:nvPr/>
        </p:nvSpPr>
        <p:spPr>
          <a:xfrm>
            <a:off x="1066800" y="4514491"/>
            <a:ext cx="5219700" cy="1276709"/>
          </a:xfrm>
          <a:prstGeom prst="rect">
            <a:avLst/>
          </a:prstGeom>
        </p:spPr>
        <p:txBody>
          <a:bodyPr wrap="square" lIns="121917" tIns="60958" rIns="121917" bIns="60958" rtlCol="0" anchor="t">
            <a:noAutofit/>
          </a:bodyPr>
          <a:lstStyle/>
          <a:p>
            <a:pPr marL="0" indent="0" algn="ctr">
              <a:buNone/>
            </a:pPr>
            <a:r>
              <a:rPr lang="en-US" sz="3000" b="1" dirty="0">
                <a:solidFill>
                  <a:schemeClr val="tx2">
                    <a:lumMod val="75000"/>
                  </a:schemeClr>
                </a:solidFill>
              </a:rPr>
              <a:t>80 Percent</a:t>
            </a:r>
          </a:p>
          <a:p>
            <a:pPr algn="ctr"/>
            <a:r>
              <a:rPr lang="en-US" sz="2200" b="1" dirty="0">
                <a:solidFill>
                  <a:schemeClr val="tx2">
                    <a:lumMod val="75000"/>
                  </a:schemeClr>
                </a:solidFill>
              </a:rPr>
              <a:t>Threshold for LCDS assessment data submitted that must contain 100% f the required quality data elements for the 10 assessment-based QMs.</a:t>
            </a:r>
            <a:endParaRPr lang="en-US" sz="2200" b="1" dirty="0">
              <a:solidFill>
                <a:schemeClr val="tx2">
                  <a:lumMod val="75000"/>
                </a:schemeClr>
              </a:solidFill>
              <a:cs typeface="Calibri"/>
            </a:endParaRPr>
          </a:p>
        </p:txBody>
      </p:sp>
      <p:sp>
        <p:nvSpPr>
          <p:cNvPr id="7" name="TextBox 6">
            <a:extLst>
              <a:ext uri="{FF2B5EF4-FFF2-40B4-BE49-F238E27FC236}">
                <a16:creationId xmlns:a16="http://schemas.microsoft.com/office/drawing/2014/main" id="{7A10849F-DD16-A549-B034-86DBC94E85E7}"/>
              </a:ext>
            </a:extLst>
          </p:cNvPr>
          <p:cNvSpPr txBox="1"/>
          <p:nvPr/>
        </p:nvSpPr>
        <p:spPr>
          <a:xfrm>
            <a:off x="6819900" y="4475865"/>
            <a:ext cx="3928537" cy="1276709"/>
          </a:xfrm>
          <a:prstGeom prst="rect">
            <a:avLst/>
          </a:prstGeom>
        </p:spPr>
        <p:txBody>
          <a:bodyPr wrap="square" lIns="121917" tIns="60958" rIns="121917" bIns="60958" rtlCol="0">
            <a:noAutofit/>
          </a:bodyPr>
          <a:lstStyle/>
          <a:p>
            <a:pPr marL="0" indent="0" algn="ctr">
              <a:buNone/>
            </a:pPr>
            <a:r>
              <a:rPr lang="en-US" sz="3000" b="1" dirty="0">
                <a:solidFill>
                  <a:schemeClr val="tx2">
                    <a:lumMod val="75000"/>
                  </a:schemeClr>
                </a:solidFill>
              </a:rPr>
              <a:t>100 Percent</a:t>
            </a:r>
          </a:p>
          <a:p>
            <a:pPr marL="0" indent="0" algn="ctr">
              <a:buNone/>
            </a:pPr>
            <a:r>
              <a:rPr lang="en-US" sz="2200" b="1" dirty="0">
                <a:solidFill>
                  <a:schemeClr val="tx2">
                    <a:lumMod val="75000"/>
                  </a:schemeClr>
                </a:solidFill>
              </a:rPr>
              <a:t>Threshold for measures data</a:t>
            </a:r>
          </a:p>
          <a:p>
            <a:pPr marL="0" indent="0" algn="ctr">
              <a:buNone/>
            </a:pPr>
            <a:r>
              <a:rPr lang="en-US" sz="2200" b="1" dirty="0">
                <a:solidFill>
                  <a:schemeClr val="tx2">
                    <a:lumMod val="75000"/>
                  </a:schemeClr>
                </a:solidFill>
              </a:rPr>
              <a:t>collected and submitted using CDC’s NHSN.</a:t>
            </a:r>
          </a:p>
        </p:txBody>
      </p:sp>
    </p:spTree>
    <p:custDataLst>
      <p:tags r:id="rId1"/>
    </p:custDataLst>
    <p:extLst>
      <p:ext uri="{BB962C8B-B14F-4D97-AF65-F5344CB8AC3E}">
        <p14:creationId xmlns:p14="http://schemas.microsoft.com/office/powerpoint/2010/main" val="4228617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A8D9-CC59-A34A-805B-EE7F0AA4D691}"/>
              </a:ext>
            </a:extLst>
          </p:cNvPr>
          <p:cNvSpPr>
            <a:spLocks noGrp="1"/>
          </p:cNvSpPr>
          <p:nvPr>
            <p:ph type="title"/>
          </p:nvPr>
        </p:nvSpPr>
        <p:spPr/>
        <p:txBody>
          <a:bodyPr/>
          <a:lstStyle/>
          <a:p>
            <a:r>
              <a:rPr lang="en-US"/>
              <a:t>LTCH QRP Data Submission Thresholds (cont.)</a:t>
            </a:r>
          </a:p>
        </p:txBody>
      </p:sp>
      <p:sp>
        <p:nvSpPr>
          <p:cNvPr id="3" name="Content Placeholder 2">
            <a:extLst>
              <a:ext uri="{FF2B5EF4-FFF2-40B4-BE49-F238E27FC236}">
                <a16:creationId xmlns:a16="http://schemas.microsoft.com/office/drawing/2014/main" id="{DD50B9AF-27B7-F142-823A-7D2A3A0C6DD7}"/>
              </a:ext>
            </a:extLst>
          </p:cNvPr>
          <p:cNvSpPr>
            <a:spLocks noGrp="1"/>
          </p:cNvSpPr>
          <p:nvPr>
            <p:ph sz="quarter" idx="10"/>
          </p:nvPr>
        </p:nvSpPr>
        <p:spPr>
          <a:xfrm>
            <a:off x="571500" y="1752600"/>
            <a:ext cx="10820400" cy="4114800"/>
          </a:xfrm>
        </p:spPr>
        <p:txBody>
          <a:bodyPr vert="horz" lIns="91440" tIns="45720" rIns="91440" bIns="45720" rtlCol="0" anchor="t">
            <a:normAutofit/>
          </a:bodyPr>
          <a:lstStyle/>
          <a:p>
            <a:r>
              <a:rPr lang="en-US" dirty="0">
                <a:latin typeface="Arial"/>
                <a:cs typeface="Arial"/>
              </a:rPr>
              <a:t>LTCHs that fail to submit the required data by the data submission deadlines will be subject to a 2-percentage-point reduction in their APU for the affected FY.</a:t>
            </a:r>
          </a:p>
          <a:p>
            <a:pPr lvl="1"/>
            <a:endParaRPr lang="en-US" dirty="0"/>
          </a:p>
          <a:p>
            <a:pPr lvl="1"/>
            <a:endParaRPr lang="en-US" dirty="0"/>
          </a:p>
          <a:p>
            <a:pPr lvl="1"/>
            <a:endParaRPr lang="en-US" dirty="0"/>
          </a:p>
        </p:txBody>
      </p:sp>
      <p:graphicFrame>
        <p:nvGraphicFramePr>
          <p:cNvPr id="4" name="Table 6">
            <a:extLst>
              <a:ext uri="{FF2B5EF4-FFF2-40B4-BE49-F238E27FC236}">
                <a16:creationId xmlns:a16="http://schemas.microsoft.com/office/drawing/2014/main" id="{5E0BE631-8C5A-9346-B7B2-F2A54FFDAA25}"/>
              </a:ext>
            </a:extLst>
          </p:cNvPr>
          <p:cNvGraphicFramePr>
            <a:graphicFrameLocks noGrp="1"/>
          </p:cNvGraphicFramePr>
          <p:nvPr>
            <p:extLst>
              <p:ext uri="{D42A27DB-BD31-4B8C-83A1-F6EECF244321}">
                <p14:modId xmlns:p14="http://schemas.microsoft.com/office/powerpoint/2010/main" val="2581729617"/>
              </p:ext>
            </p:extLst>
          </p:nvPr>
        </p:nvGraphicFramePr>
        <p:xfrm>
          <a:off x="860799" y="3006290"/>
          <a:ext cx="7315200" cy="23774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402968046"/>
                    </a:ext>
                  </a:extLst>
                </a:gridCol>
                <a:gridCol w="1828800">
                  <a:extLst>
                    <a:ext uri="{9D8B030D-6E8A-4147-A177-3AD203B41FA5}">
                      <a16:colId xmlns:a16="http://schemas.microsoft.com/office/drawing/2014/main" val="196277249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901730635"/>
                    </a:ext>
                  </a:extLst>
                </a:gridCol>
              </a:tblGrid>
              <a:tr h="474407">
                <a:tc>
                  <a:txBody>
                    <a:bodyPr/>
                    <a:lstStyle/>
                    <a:p>
                      <a:pPr algn="ctr"/>
                      <a:r>
                        <a:rPr lang="en-US" sz="2000" dirty="0"/>
                        <a:t>LCDS Records </a:t>
                      </a:r>
                    </a:p>
                    <a:p>
                      <a:pPr algn="ctr"/>
                      <a:r>
                        <a:rPr lang="en-US" sz="2000" dirty="0"/>
                        <a:t>From</a:t>
                      </a:r>
                    </a:p>
                  </a:txBody>
                  <a:tcPr anchor="ctr"/>
                </a:tc>
                <a:tc>
                  <a:txBody>
                    <a:bodyPr/>
                    <a:lstStyle/>
                    <a:p>
                      <a:pPr algn="ctr"/>
                      <a:r>
                        <a:rPr lang="en-US" sz="2000" baseline="0" dirty="0"/>
                        <a:t>LCDS </a:t>
                      </a:r>
                      <a:r>
                        <a:rPr lang="en-US" sz="2000" dirty="0"/>
                        <a:t>Submission </a:t>
                      </a:r>
                    </a:p>
                    <a:p>
                      <a:pPr algn="ctr"/>
                      <a:r>
                        <a:rPr lang="en-US" sz="2000" dirty="0"/>
                        <a:t>Threshold</a:t>
                      </a:r>
                    </a:p>
                  </a:txBody>
                  <a:tcPr anchor="ctr"/>
                </a:tc>
                <a:tc>
                  <a:txBody>
                    <a:bodyPr/>
                    <a:lstStyle/>
                    <a:p>
                      <a:pPr algn="ctr"/>
                      <a:r>
                        <a:rPr lang="en-US" sz="2000" dirty="0"/>
                        <a:t>NHSN Submission Threshold</a:t>
                      </a:r>
                    </a:p>
                  </a:txBody>
                  <a:tcPr anchor="ctr"/>
                </a:tc>
                <a:tc>
                  <a:txBody>
                    <a:bodyPr/>
                    <a:lstStyle/>
                    <a:p>
                      <a:pPr algn="ctr"/>
                      <a:r>
                        <a:rPr lang="en-US" sz="2000" dirty="0"/>
                        <a:t>Reporting </a:t>
                      </a:r>
                    </a:p>
                    <a:p>
                      <a:pPr algn="ctr"/>
                      <a:r>
                        <a:rPr lang="en-US" sz="2000" dirty="0"/>
                        <a:t>Year</a:t>
                      </a:r>
                    </a:p>
                  </a:txBody>
                  <a:tcPr anchor="ctr"/>
                </a:tc>
                <a:extLst>
                  <a:ext uri="{0D108BD9-81ED-4DB2-BD59-A6C34878D82A}">
                    <a16:rowId xmlns:a16="http://schemas.microsoft.com/office/drawing/2014/main" val="4152072889"/>
                  </a:ext>
                </a:extLst>
              </a:tr>
              <a:tr h="457200">
                <a:tc>
                  <a:txBody>
                    <a:bodyPr/>
                    <a:lstStyle/>
                    <a:p>
                      <a:pPr algn="ctr"/>
                      <a:r>
                        <a:rPr lang="en-US" dirty="0"/>
                        <a:t>CY 2021</a:t>
                      </a:r>
                    </a:p>
                  </a:txBody>
                  <a:tcPr anchor="ctr"/>
                </a:tc>
                <a:tc>
                  <a:txBody>
                    <a:bodyPr/>
                    <a:lstStyle/>
                    <a:p>
                      <a:pPr algn="ctr"/>
                      <a:r>
                        <a:rPr lang="en-US" dirty="0"/>
                        <a:t>80%</a:t>
                      </a:r>
                    </a:p>
                  </a:txBody>
                  <a:tcPr anchor="ctr"/>
                </a:tc>
                <a:tc>
                  <a:txBody>
                    <a:bodyPr/>
                    <a:lstStyle/>
                    <a:p>
                      <a:pPr algn="ctr"/>
                      <a:r>
                        <a:rPr lang="en-US" dirty="0"/>
                        <a:t>100%</a:t>
                      </a:r>
                    </a:p>
                  </a:txBody>
                  <a:tcPr anchor="ctr"/>
                </a:tc>
                <a:tc>
                  <a:txBody>
                    <a:bodyPr/>
                    <a:lstStyle/>
                    <a:p>
                      <a:pPr algn="ctr"/>
                      <a:r>
                        <a:rPr lang="en-US" dirty="0"/>
                        <a:t>FY 2023</a:t>
                      </a:r>
                    </a:p>
                  </a:txBody>
                  <a:tcPr anchor="ctr"/>
                </a:tc>
                <a:extLst>
                  <a:ext uri="{0D108BD9-81ED-4DB2-BD59-A6C34878D82A}">
                    <a16:rowId xmlns:a16="http://schemas.microsoft.com/office/drawing/2014/main" val="279060210"/>
                  </a:ext>
                </a:extLst>
              </a:tr>
              <a:tr h="457200">
                <a:tc>
                  <a:txBody>
                    <a:bodyPr/>
                    <a:lstStyle/>
                    <a:p>
                      <a:pPr algn="ctr"/>
                      <a:r>
                        <a:rPr lang="en-US" dirty="0"/>
                        <a:t>CY 2022</a:t>
                      </a:r>
                    </a:p>
                  </a:txBody>
                  <a:tcPr anchor="ctr"/>
                </a:tc>
                <a:tc>
                  <a:txBody>
                    <a:bodyPr/>
                    <a:lstStyle/>
                    <a:p>
                      <a:pPr algn="ctr"/>
                      <a:r>
                        <a:rPr lang="en-US" dirty="0"/>
                        <a:t>80%</a:t>
                      </a:r>
                    </a:p>
                  </a:txBody>
                  <a:tcPr anchor="ctr"/>
                </a:tc>
                <a:tc>
                  <a:txBody>
                    <a:bodyPr/>
                    <a:lstStyle/>
                    <a:p>
                      <a:pPr algn="ctr"/>
                      <a:r>
                        <a:rPr lang="en-US" dirty="0"/>
                        <a:t>100%</a:t>
                      </a:r>
                    </a:p>
                  </a:txBody>
                  <a:tcPr anchor="ctr"/>
                </a:tc>
                <a:tc>
                  <a:txBody>
                    <a:bodyPr/>
                    <a:lstStyle/>
                    <a:p>
                      <a:pPr algn="ctr"/>
                      <a:r>
                        <a:rPr lang="en-US" dirty="0"/>
                        <a:t>FY 2024</a:t>
                      </a:r>
                    </a:p>
                  </a:txBody>
                  <a:tcPr anchor="ctr"/>
                </a:tc>
                <a:extLst>
                  <a:ext uri="{0D108BD9-81ED-4DB2-BD59-A6C34878D82A}">
                    <a16:rowId xmlns:a16="http://schemas.microsoft.com/office/drawing/2014/main" val="3356392001"/>
                  </a:ext>
                </a:extLst>
              </a:tr>
              <a:tr h="457200">
                <a:tc>
                  <a:txBody>
                    <a:bodyPr/>
                    <a:lstStyle/>
                    <a:p>
                      <a:pPr algn="ctr"/>
                      <a:r>
                        <a:rPr lang="en-US" dirty="0"/>
                        <a:t>CY 2023</a:t>
                      </a:r>
                    </a:p>
                  </a:txBody>
                  <a:tcPr anchor="ctr"/>
                </a:tc>
                <a:tc>
                  <a:txBody>
                    <a:bodyPr/>
                    <a:lstStyle/>
                    <a:p>
                      <a:pPr algn="ctr"/>
                      <a:r>
                        <a:rPr lang="en-US" dirty="0"/>
                        <a:t>80%</a:t>
                      </a:r>
                    </a:p>
                  </a:txBody>
                  <a:tcPr anchor="ctr"/>
                </a:tc>
                <a:tc>
                  <a:txBody>
                    <a:bodyPr/>
                    <a:lstStyle/>
                    <a:p>
                      <a:pPr algn="ctr"/>
                      <a:r>
                        <a:rPr lang="en-US" dirty="0"/>
                        <a:t>100%</a:t>
                      </a:r>
                    </a:p>
                  </a:txBody>
                  <a:tcPr anchor="ctr"/>
                </a:tc>
                <a:tc>
                  <a:txBody>
                    <a:bodyPr/>
                    <a:lstStyle/>
                    <a:p>
                      <a:pPr algn="ctr"/>
                      <a:r>
                        <a:rPr lang="en-US" dirty="0"/>
                        <a:t>FY 2025</a:t>
                      </a:r>
                    </a:p>
                  </a:txBody>
                  <a:tcPr anchor="ctr"/>
                </a:tc>
                <a:extLst>
                  <a:ext uri="{0D108BD9-81ED-4DB2-BD59-A6C34878D82A}">
                    <a16:rowId xmlns:a16="http://schemas.microsoft.com/office/drawing/2014/main" val="474400528"/>
                  </a:ext>
                </a:extLst>
              </a:tr>
            </a:tbl>
          </a:graphicData>
        </a:graphic>
      </p:graphicFrame>
      <p:pic>
        <p:nvPicPr>
          <p:cNvPr id="7" name="Picture 6" descr="Graphic of a downward trending arrow with a characature of a man with a surprised look on his face.">
            <a:extLst>
              <a:ext uri="{FF2B5EF4-FFF2-40B4-BE49-F238E27FC236}">
                <a16:creationId xmlns:a16="http://schemas.microsoft.com/office/drawing/2014/main" id="{03DDB8D1-FB21-0547-A62C-6907DF4C1FBE}"/>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b="8045"/>
          <a:stretch/>
        </p:blipFill>
        <p:spPr>
          <a:xfrm>
            <a:off x="8465297" y="3006290"/>
            <a:ext cx="2698526" cy="2677798"/>
          </a:xfrm>
          <a:prstGeom prst="rect">
            <a:avLst/>
          </a:prstGeom>
        </p:spPr>
      </p:pic>
    </p:spTree>
    <p:custDataLst>
      <p:tags r:id="rId1"/>
    </p:custDataLst>
    <p:extLst>
      <p:ext uri="{BB962C8B-B14F-4D97-AF65-F5344CB8AC3E}">
        <p14:creationId xmlns:p14="http://schemas.microsoft.com/office/powerpoint/2010/main" val="3369316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3281-B338-084F-8000-EFB70A30362D}"/>
              </a:ext>
            </a:extLst>
          </p:cNvPr>
          <p:cNvSpPr>
            <a:spLocks noGrp="1"/>
          </p:cNvSpPr>
          <p:nvPr>
            <p:ph type="title"/>
          </p:nvPr>
        </p:nvSpPr>
        <p:spPr/>
        <p:txBody>
          <a:bodyPr/>
          <a:lstStyle/>
          <a:p>
            <a:r>
              <a:rPr lang="en-US"/>
              <a:t>Today’s Agenda</a:t>
            </a:r>
          </a:p>
        </p:txBody>
      </p:sp>
      <p:sp>
        <p:nvSpPr>
          <p:cNvPr id="3" name="Content Placeholder 2">
            <a:extLst>
              <a:ext uri="{FF2B5EF4-FFF2-40B4-BE49-F238E27FC236}">
                <a16:creationId xmlns:a16="http://schemas.microsoft.com/office/drawing/2014/main" id="{C2075491-48ED-4C45-9CC0-96C98D69AB91}"/>
              </a:ext>
            </a:extLst>
          </p:cNvPr>
          <p:cNvSpPr>
            <a:spLocks noGrp="1"/>
          </p:cNvSpPr>
          <p:nvPr>
            <p:ph sz="quarter" idx="10"/>
          </p:nvPr>
        </p:nvSpPr>
        <p:spPr>
          <a:xfrm>
            <a:off x="2413948" y="1752600"/>
            <a:ext cx="9153212" cy="4114800"/>
          </a:xfrm>
        </p:spPr>
        <p:txBody>
          <a:bodyPr vert="horz" lIns="91440" tIns="45720" rIns="91440" bIns="45720" rtlCol="0" anchor="t">
            <a:noAutofit/>
          </a:bodyPr>
          <a:lstStyle/>
          <a:p>
            <a:r>
              <a:rPr lang="en-US" dirty="0">
                <a:latin typeface="Arial"/>
                <a:cs typeface="Arial"/>
              </a:rPr>
              <a:t>Welcome and Introductions.</a:t>
            </a:r>
          </a:p>
          <a:p>
            <a:r>
              <a:rPr lang="en-US" dirty="0">
                <a:latin typeface="Arial"/>
                <a:cs typeface="Arial"/>
              </a:rPr>
              <a:t>What is the Long-Term Care Hospital (LTCH) Quality Reporting Program (QRP)?</a:t>
            </a:r>
          </a:p>
          <a:p>
            <a:r>
              <a:rPr lang="en-US" dirty="0">
                <a:latin typeface="Arial"/>
                <a:cs typeface="Arial"/>
              </a:rPr>
              <a:t>LTCH Continuity Assessment Record and Evaluation (CARE) Data Set (LCDS) and Submission and Reporting Requirements.</a:t>
            </a:r>
          </a:p>
          <a:p>
            <a:r>
              <a:rPr lang="en-US" dirty="0">
                <a:latin typeface="Arial"/>
                <a:cs typeface="Arial"/>
              </a:rPr>
              <a:t>Internet Quality Improvement and Evaluation System (</a:t>
            </a:r>
            <a:r>
              <a:rPr lang="en-US" dirty="0" err="1">
                <a:latin typeface="Arial"/>
                <a:cs typeface="Arial"/>
              </a:rPr>
              <a:t>iQIES</a:t>
            </a:r>
            <a:r>
              <a:rPr lang="en-US" dirty="0">
                <a:latin typeface="Arial"/>
                <a:cs typeface="Arial"/>
              </a:rPr>
              <a:t>).</a:t>
            </a:r>
            <a:endParaRPr lang="en-US" dirty="0">
              <a:solidFill>
                <a:srgbClr val="FF0000"/>
              </a:solidFill>
              <a:latin typeface="Arial"/>
              <a:cs typeface="Arial"/>
            </a:endParaRPr>
          </a:p>
          <a:p>
            <a:r>
              <a:rPr lang="en-US" dirty="0">
                <a:latin typeface="Arial"/>
                <a:cs typeface="Arial"/>
              </a:rPr>
              <a:t>Determining </a:t>
            </a:r>
            <a:r>
              <a:rPr lang="en-US">
                <a:latin typeface="Arial"/>
                <a:cs typeface="Arial"/>
              </a:rPr>
              <a:t>Compliance With the </a:t>
            </a:r>
            <a:r>
              <a:rPr lang="en-US" dirty="0">
                <a:latin typeface="Arial"/>
                <a:cs typeface="Arial"/>
              </a:rPr>
              <a:t>LTCH QRP.</a:t>
            </a:r>
          </a:p>
          <a:p>
            <a:r>
              <a:rPr lang="en-US" dirty="0">
                <a:latin typeface="Arial"/>
                <a:cs typeface="Arial"/>
              </a:rPr>
              <a:t>Resources.</a:t>
            </a:r>
          </a:p>
          <a:p>
            <a:r>
              <a:rPr lang="en-US" dirty="0">
                <a:latin typeface="Arial"/>
                <a:cs typeface="Arial"/>
              </a:rPr>
              <a:t>Q&amp;A Session.</a:t>
            </a:r>
          </a:p>
        </p:txBody>
      </p:sp>
      <p:pic>
        <p:nvPicPr>
          <p:cNvPr id="4" name="Picture 3" descr="Edge of a planning calendar page with the date of March 30 on the top of the page.">
            <a:extLst>
              <a:ext uri="{FF2B5EF4-FFF2-40B4-BE49-F238E27FC236}">
                <a16:creationId xmlns:a16="http://schemas.microsoft.com/office/drawing/2014/main" id="{73D64C5D-80DC-3A45-9CF6-798D74108D40}"/>
              </a:ext>
            </a:extLst>
          </p:cNvPr>
          <p:cNvPicPr>
            <a:picLocks noChangeAspect="1"/>
          </p:cNvPicPr>
          <p:nvPr/>
        </p:nvPicPr>
        <p:blipFill rotWithShape="1">
          <a:blip r:embed="rId3">
            <a:extLst>
              <a:ext uri="{28A0092B-C50C-407E-A947-70E740481C1C}">
                <a14:useLocalDpi xmlns:a14="http://schemas.microsoft.com/office/drawing/2010/main" val="0"/>
              </a:ext>
            </a:extLst>
          </a:blip>
          <a:srcRect l="17950"/>
          <a:stretch/>
        </p:blipFill>
        <p:spPr>
          <a:xfrm>
            <a:off x="0" y="1330122"/>
            <a:ext cx="2375848" cy="5223078"/>
          </a:xfrm>
          <a:prstGeom prst="rect">
            <a:avLst/>
          </a:prstGeom>
        </p:spPr>
      </p:pic>
      <p:sp>
        <p:nvSpPr>
          <p:cNvPr id="5" name="TextBox 4">
            <a:extLst>
              <a:ext uri="{FF2B5EF4-FFF2-40B4-BE49-F238E27FC236}">
                <a16:creationId xmlns:a16="http://schemas.microsoft.com/office/drawing/2014/main" id="{0596BDB6-6F2D-804A-B2D6-A2A50BF98FC5}"/>
              </a:ext>
            </a:extLst>
          </p:cNvPr>
          <p:cNvSpPr txBox="1"/>
          <p:nvPr/>
        </p:nvSpPr>
        <p:spPr>
          <a:xfrm rot="21287180">
            <a:off x="792629" y="1872304"/>
            <a:ext cx="819365" cy="523220"/>
          </a:xfrm>
          <a:prstGeom prst="rect">
            <a:avLst/>
          </a:prstGeom>
          <a:noFill/>
        </p:spPr>
        <p:txBody>
          <a:bodyPr wrap="square">
            <a:spAutoFit/>
          </a:bodyPr>
          <a:lstStyle/>
          <a:p>
            <a:pPr lvl="0">
              <a:defRPr/>
            </a:pPr>
            <a:r>
              <a:rPr lang="en-US" sz="2800" b="1" kern="0">
                <a:solidFill>
                  <a:schemeClr val="bg1">
                    <a:lumMod val="75000"/>
                  </a:schemeClr>
                </a:solidFill>
                <a:latin typeface="Arial" panose="020B0604020202020204" pitchFamily="34" charset="0"/>
                <a:cs typeface="Arial" panose="020B0604020202020204" pitchFamily="34" charset="0"/>
              </a:rPr>
              <a:t>30</a:t>
            </a:r>
          </a:p>
        </p:txBody>
      </p:sp>
      <p:sp>
        <p:nvSpPr>
          <p:cNvPr id="6" name="TextBox 5">
            <a:extLst>
              <a:ext uri="{FF2B5EF4-FFF2-40B4-BE49-F238E27FC236}">
                <a16:creationId xmlns:a16="http://schemas.microsoft.com/office/drawing/2014/main" id="{BE838AFA-6790-9F41-8D4F-6F74AE1152B1}"/>
              </a:ext>
            </a:extLst>
          </p:cNvPr>
          <p:cNvSpPr txBox="1"/>
          <p:nvPr/>
        </p:nvSpPr>
        <p:spPr>
          <a:xfrm rot="21220847">
            <a:off x="5978" y="2051771"/>
            <a:ext cx="929868" cy="353943"/>
          </a:xfrm>
          <a:prstGeom prst="rect">
            <a:avLst/>
          </a:prstGeom>
          <a:noFill/>
        </p:spPr>
        <p:txBody>
          <a:bodyPr wrap="square">
            <a:spAutoFit/>
          </a:bodyPr>
          <a:lstStyle/>
          <a:p>
            <a:pPr lvl="0" algn="r">
              <a:defRPr/>
            </a:pPr>
            <a:r>
              <a:rPr lang="en-US" sz="1700" kern="0" spc="-50">
                <a:solidFill>
                  <a:schemeClr val="bg1">
                    <a:lumMod val="75000"/>
                  </a:schemeClr>
                </a:solidFill>
                <a:latin typeface="Arial" panose="020B0604020202020204" pitchFamily="34" charset="0"/>
                <a:cs typeface="Arial" panose="020B0604020202020204" pitchFamily="34" charset="0"/>
              </a:rPr>
              <a:t>March</a:t>
            </a:r>
          </a:p>
        </p:txBody>
      </p:sp>
    </p:spTree>
    <p:extLst>
      <p:ext uri="{BB962C8B-B14F-4D97-AF65-F5344CB8AC3E}">
        <p14:creationId xmlns:p14="http://schemas.microsoft.com/office/powerpoint/2010/main" val="726131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A81C-890B-724E-A96A-3FD3E9DEF2BF}"/>
              </a:ext>
            </a:extLst>
          </p:cNvPr>
          <p:cNvSpPr>
            <a:spLocks noGrp="1"/>
          </p:cNvSpPr>
          <p:nvPr>
            <p:ph type="title"/>
          </p:nvPr>
        </p:nvSpPr>
        <p:spPr/>
        <p:txBody>
          <a:bodyPr/>
          <a:lstStyle/>
          <a:p>
            <a:r>
              <a:rPr lang="en-US">
                <a:latin typeface="Arial"/>
                <a:cs typeface="Arial"/>
              </a:rPr>
              <a:t>Impact of LTCH QRP Exceptions Due</a:t>
            </a:r>
            <a:r>
              <a:rPr lang="en-US">
                <a:solidFill>
                  <a:srgbClr val="FF0000"/>
                </a:solidFill>
                <a:latin typeface="Arial"/>
                <a:cs typeface="Arial"/>
              </a:rPr>
              <a:t> </a:t>
            </a:r>
            <a:r>
              <a:rPr lang="en-US">
                <a:latin typeface="Arial"/>
                <a:cs typeface="Arial"/>
              </a:rPr>
              <a:t>to COVID-19 on Public Reporting (cont. 1) </a:t>
            </a:r>
            <a:endParaRPr lang="en-US">
              <a:solidFill>
                <a:srgbClr val="FF0000"/>
              </a:solidFill>
              <a:latin typeface="Arial"/>
              <a:cs typeface="Arial"/>
            </a:endParaRPr>
          </a:p>
        </p:txBody>
      </p:sp>
      <p:sp>
        <p:nvSpPr>
          <p:cNvPr id="9" name="Rectangle: Folded Corner 7" descr="Image of a &quot;sticky note.&quot;">
            <a:extLst>
              <a:ext uri="{FF2B5EF4-FFF2-40B4-BE49-F238E27FC236}">
                <a16:creationId xmlns:a16="http://schemas.microsoft.com/office/drawing/2014/main" id="{BEDBF8B1-BC5B-4344-AE08-33867D61F455}"/>
              </a:ext>
            </a:extLst>
          </p:cNvPr>
          <p:cNvSpPr>
            <a:spLocks noChangeAspect="1"/>
          </p:cNvSpPr>
          <p:nvPr/>
        </p:nvSpPr>
        <p:spPr>
          <a:xfrm>
            <a:off x="8127021" y="2514600"/>
            <a:ext cx="3492500" cy="3047104"/>
          </a:xfrm>
          <a:prstGeom prst="foldedCorner">
            <a:avLst/>
          </a:prstGeom>
          <a:solidFill>
            <a:schemeClr val="accent6">
              <a:lumMod val="20000"/>
              <a:lumOff val="80000"/>
            </a:schemeClr>
          </a:solidFill>
          <a:ln>
            <a:noFill/>
          </a:ln>
          <a:effectLst/>
        </p:spPr>
        <p:txBody>
          <a:bodyPr lIns="91440" tIns="45720" rIns="91440" bIns="45720" rtlCol="0" anchor="ctr"/>
          <a:lstStyle/>
          <a:p>
            <a:pPr>
              <a:spcBef>
                <a:spcPts val="1200"/>
              </a:spcBef>
              <a:defRPr/>
            </a:pPr>
            <a:endParaRPr lang="en-US" sz="2000" dirty="0">
              <a:solidFill>
                <a:schemeClr val="tx1">
                  <a:lumMod val="85000"/>
                  <a:lumOff val="15000"/>
                </a:schemeClr>
              </a:solidFill>
            </a:endParaRPr>
          </a:p>
          <a:p>
            <a:pPr>
              <a:spcBef>
                <a:spcPts val="1200"/>
              </a:spcBef>
              <a:defRPr/>
            </a:pPr>
            <a:r>
              <a:rPr lang="en-US" dirty="0"/>
              <a:t>All NHSN (e.g., CAUTI, CLABSI, CDI, and HCP influenza) </a:t>
            </a:r>
            <a:r>
              <a:rPr lang="en-US" dirty="0">
                <a:solidFill>
                  <a:schemeClr val="tx1">
                    <a:lumMod val="85000"/>
                    <a:lumOff val="15000"/>
                  </a:schemeClr>
                </a:solidFill>
              </a:rPr>
              <a:t>QMs</a:t>
            </a:r>
            <a:r>
              <a:rPr lang="en-US" dirty="0">
                <a:solidFill>
                  <a:srgbClr val="FF0000"/>
                </a:solidFill>
              </a:rPr>
              <a:t> </a:t>
            </a:r>
            <a:r>
              <a:rPr lang="en-US" dirty="0"/>
              <a:t>will be frozen beginning with the December 2020 refresh through the December 2021 refresh. CMS will continue to report NHSN infection data to PAC providers via their confidential provider feedback reports throughout this time.</a:t>
            </a:r>
          </a:p>
        </p:txBody>
      </p:sp>
      <p:sp>
        <p:nvSpPr>
          <p:cNvPr id="10" name="TextBox 9">
            <a:extLst>
              <a:ext uri="{FF2B5EF4-FFF2-40B4-BE49-F238E27FC236}">
                <a16:creationId xmlns:a16="http://schemas.microsoft.com/office/drawing/2014/main" id="{39319B4A-EDB2-5047-B394-66A701581D44}"/>
              </a:ext>
            </a:extLst>
          </p:cNvPr>
          <p:cNvSpPr txBox="1"/>
          <p:nvPr/>
        </p:nvSpPr>
        <p:spPr>
          <a:xfrm>
            <a:off x="8127020" y="2069421"/>
            <a:ext cx="3492499" cy="445179"/>
          </a:xfrm>
          <a:prstGeom prst="rect">
            <a:avLst/>
          </a:prstGeom>
          <a:solidFill>
            <a:srgbClr val="A55725"/>
          </a:solidFill>
        </p:spPr>
        <p:txBody>
          <a:bodyPr wrap="square" lIns="121917" tIns="60958" rIns="121917" bIns="60958" rtlCol="0">
            <a:noAutofit/>
          </a:bodyPr>
          <a:lstStyle/>
          <a:p>
            <a:pPr marL="0" indent="0" algn="ctr">
              <a:buNone/>
            </a:pPr>
            <a:r>
              <a:rPr lang="en-US" sz="2400" b="1">
                <a:solidFill>
                  <a:schemeClr val="bg1"/>
                </a:solidFill>
              </a:rPr>
              <a:t>IMPORTANT NOTICE</a:t>
            </a:r>
            <a:endParaRPr lang="en-US" sz="2400" b="1"/>
          </a:p>
        </p:txBody>
      </p:sp>
      <p:graphicFrame>
        <p:nvGraphicFramePr>
          <p:cNvPr id="7" name="Table 10">
            <a:extLst>
              <a:ext uri="{FF2B5EF4-FFF2-40B4-BE49-F238E27FC236}">
                <a16:creationId xmlns:a16="http://schemas.microsoft.com/office/drawing/2014/main" id="{65A25641-E6FA-D141-B310-FC3D2289C589}"/>
              </a:ext>
            </a:extLst>
          </p:cNvPr>
          <p:cNvGraphicFramePr>
            <a:graphicFrameLocks noGrp="1"/>
          </p:cNvGraphicFramePr>
          <p:nvPr>
            <p:extLst>
              <p:ext uri="{D42A27DB-BD31-4B8C-83A1-F6EECF244321}">
                <p14:modId xmlns:p14="http://schemas.microsoft.com/office/powerpoint/2010/main" val="2953620331"/>
              </p:ext>
            </p:extLst>
          </p:nvPr>
        </p:nvGraphicFramePr>
        <p:xfrm>
          <a:off x="572479" y="1755648"/>
          <a:ext cx="7276121" cy="4023360"/>
        </p:xfrm>
        <a:graphic>
          <a:graphicData uri="http://schemas.openxmlformats.org/drawingml/2006/table">
            <a:tbl>
              <a:tblPr firstRow="1" bandRow="1">
                <a:tableStyleId>{5C22544A-7EE6-4342-B048-85BDC9FD1C3A}</a:tableStyleId>
              </a:tblPr>
              <a:tblGrid>
                <a:gridCol w="2113746">
                  <a:extLst>
                    <a:ext uri="{9D8B030D-6E8A-4147-A177-3AD203B41FA5}">
                      <a16:colId xmlns:a16="http://schemas.microsoft.com/office/drawing/2014/main" val="1715546003"/>
                    </a:ext>
                  </a:extLst>
                </a:gridCol>
                <a:gridCol w="5162375">
                  <a:extLst>
                    <a:ext uri="{9D8B030D-6E8A-4147-A177-3AD203B41FA5}">
                      <a16:colId xmlns:a16="http://schemas.microsoft.com/office/drawing/2014/main" val="2527625388"/>
                    </a:ext>
                  </a:extLst>
                </a:gridCol>
              </a:tblGrid>
              <a:tr h="963372">
                <a:tc>
                  <a:txBody>
                    <a:bodyPr/>
                    <a:lstStyle/>
                    <a:p>
                      <a:pPr algn="ctr"/>
                      <a:r>
                        <a:rPr lang="en-US" sz="1800" dirty="0">
                          <a:solidFill>
                            <a:schemeClr val="bg1"/>
                          </a:solidFill>
                        </a:rPr>
                        <a:t>Quarter </a:t>
                      </a:r>
                    </a:p>
                    <a:p>
                      <a:pPr algn="ctr"/>
                      <a:r>
                        <a:rPr lang="en-US" sz="1800" dirty="0">
                          <a:solidFill>
                            <a:schemeClr val="bg1"/>
                          </a:solidFill>
                        </a:rPr>
                        <a:t>Refresh</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5725"/>
                    </a:solidFill>
                  </a:tcPr>
                </a:tc>
                <a:tc>
                  <a:txBody>
                    <a:bodyPr/>
                    <a:lstStyle/>
                    <a:p>
                      <a:pPr algn="ctr"/>
                      <a:r>
                        <a:rPr lang="en-US" sz="1800" dirty="0">
                          <a:solidFill>
                            <a:schemeClr val="bg1"/>
                          </a:solidFill>
                        </a:rPr>
                        <a:t>LTCH Compare (LTCH QRP)</a:t>
                      </a:r>
                    </a:p>
                    <a:p>
                      <a:pPr algn="ctr"/>
                      <a:r>
                        <a:rPr lang="en-US" sz="1800" dirty="0">
                          <a:solidFill>
                            <a:schemeClr val="bg1"/>
                          </a:solidFill>
                        </a:rPr>
                        <a:t>Assessment-Based Measures</a:t>
                      </a:r>
                    </a:p>
                    <a:p>
                      <a:pPr algn="ctr"/>
                      <a:r>
                        <a:rPr lang="en-US" sz="1800" dirty="0">
                          <a:solidFill>
                            <a:schemeClr val="bg1"/>
                          </a:solidFill>
                        </a:rPr>
                        <a:t>Claims-Based Measures</a:t>
                      </a:r>
                    </a:p>
                    <a:p>
                      <a:pPr algn="ctr"/>
                      <a:r>
                        <a:rPr lang="en-US" sz="1800" dirty="0">
                          <a:solidFill>
                            <a:schemeClr val="bg1"/>
                          </a:solidFill>
                        </a:rPr>
                        <a:t>NHSN-Based Measures</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5725"/>
                    </a:solidFill>
                  </a:tcPr>
                </a:tc>
                <a:extLst>
                  <a:ext uri="{0D108BD9-81ED-4DB2-BD59-A6C34878D82A}">
                    <a16:rowId xmlns:a16="http://schemas.microsoft.com/office/drawing/2014/main" val="2520073038"/>
                  </a:ext>
                </a:extLst>
              </a:tr>
              <a:tr h="362470">
                <a:tc>
                  <a:txBody>
                    <a:bodyPr/>
                    <a:lstStyle/>
                    <a:p>
                      <a:pPr algn="ctr"/>
                      <a:r>
                        <a:rPr lang="en-US" sz="1800" dirty="0"/>
                        <a:t>September 2020</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tc>
                  <a:txBody>
                    <a:bodyPr/>
                    <a:lstStyle/>
                    <a:p>
                      <a:pPr algn="ctr"/>
                      <a:r>
                        <a:rPr lang="en-US" sz="1800" dirty="0"/>
                        <a:t>Continued to display June 2020 refresh data.</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extLst>
                  <a:ext uri="{0D108BD9-81ED-4DB2-BD59-A6C34878D82A}">
                    <a16:rowId xmlns:a16="http://schemas.microsoft.com/office/drawing/2014/main" val="3880841621"/>
                  </a:ext>
                </a:extLst>
              </a:tr>
              <a:tr h="467924">
                <a:tc>
                  <a:txBody>
                    <a:bodyPr/>
                    <a:lstStyle/>
                    <a:p>
                      <a:pPr algn="ctr"/>
                      <a:r>
                        <a:rPr lang="en-US" sz="1800" dirty="0"/>
                        <a:t>December 2020</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tc>
                  <a:txBody>
                    <a:bodyPr/>
                    <a:lstStyle/>
                    <a:p>
                      <a:pPr algn="ctr"/>
                      <a:r>
                        <a:rPr lang="en-US" sz="1800" dirty="0"/>
                        <a:t>Normal refresh </a:t>
                      </a:r>
                      <a:r>
                        <a:rPr lang="en-US" sz="1800" dirty="0">
                          <a:latin typeface="Arial"/>
                          <a:cs typeface="Arial"/>
                        </a:rPr>
                        <a:t>–</a:t>
                      </a:r>
                      <a:r>
                        <a:rPr lang="en-US" sz="1800" dirty="0"/>
                        <a:t> included Q4 2019 data           (inaugural posting of three new QMs).</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extLst>
                  <a:ext uri="{0D108BD9-81ED-4DB2-BD59-A6C34878D82A}">
                    <a16:rowId xmlns:a16="http://schemas.microsoft.com/office/drawing/2014/main" val="1447390103"/>
                  </a:ext>
                </a:extLst>
              </a:tr>
              <a:tr h="362470">
                <a:tc>
                  <a:txBody>
                    <a:bodyPr/>
                    <a:lstStyle/>
                    <a:p>
                      <a:pPr algn="ctr"/>
                      <a:r>
                        <a:rPr lang="en-US" sz="1800" dirty="0"/>
                        <a:t>March 2021</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tc>
                  <a:txBody>
                    <a:bodyPr/>
                    <a:lstStyle/>
                    <a:p>
                      <a:pPr algn="ctr"/>
                      <a:r>
                        <a:rPr lang="en-US" sz="1800" dirty="0"/>
                        <a:t>Freeze</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extLst>
                  <a:ext uri="{0D108BD9-81ED-4DB2-BD59-A6C34878D82A}">
                    <a16:rowId xmlns:a16="http://schemas.microsoft.com/office/drawing/2014/main" val="2243977394"/>
                  </a:ext>
                </a:extLst>
              </a:tr>
              <a:tr h="362470">
                <a:tc>
                  <a:txBody>
                    <a:bodyPr/>
                    <a:lstStyle/>
                    <a:p>
                      <a:pPr algn="ctr"/>
                      <a:r>
                        <a:rPr lang="en-US" sz="1800" dirty="0"/>
                        <a:t>June 2021</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tc>
                  <a:txBody>
                    <a:bodyPr/>
                    <a:lstStyle/>
                    <a:p>
                      <a:pPr algn="ctr"/>
                      <a:r>
                        <a:rPr lang="en-US" sz="1800" dirty="0"/>
                        <a:t>Freeze</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extLst>
                  <a:ext uri="{0D108BD9-81ED-4DB2-BD59-A6C34878D82A}">
                    <a16:rowId xmlns:a16="http://schemas.microsoft.com/office/drawing/2014/main" val="1247435081"/>
                  </a:ext>
                </a:extLst>
              </a:tr>
              <a:tr h="362470">
                <a:tc>
                  <a:txBody>
                    <a:bodyPr/>
                    <a:lstStyle/>
                    <a:p>
                      <a:pPr algn="ctr"/>
                      <a:r>
                        <a:rPr lang="en-US" sz="1800" dirty="0"/>
                        <a:t>September 2021</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tc>
                  <a:txBody>
                    <a:bodyPr/>
                    <a:lstStyle/>
                    <a:p>
                      <a:pPr algn="ctr"/>
                      <a:r>
                        <a:rPr lang="en-US" sz="1800" dirty="0"/>
                        <a:t>Freeze</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rgbClr val="E8F6F7"/>
                    </a:solidFill>
                  </a:tcPr>
                </a:tc>
                <a:extLst>
                  <a:ext uri="{0D108BD9-81ED-4DB2-BD59-A6C34878D82A}">
                    <a16:rowId xmlns:a16="http://schemas.microsoft.com/office/drawing/2014/main" val="1889291437"/>
                  </a:ext>
                </a:extLst>
              </a:tr>
              <a:tr h="362470">
                <a:tc>
                  <a:txBody>
                    <a:bodyPr/>
                    <a:lstStyle/>
                    <a:p>
                      <a:pPr algn="ctr"/>
                      <a:r>
                        <a:rPr lang="en-US" sz="1800" dirty="0"/>
                        <a:t>December 2021</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tc>
                  <a:txBody>
                    <a:bodyPr/>
                    <a:lstStyle/>
                    <a:p>
                      <a:pPr algn="ctr"/>
                      <a:r>
                        <a:rPr lang="en-US" sz="1800" dirty="0"/>
                        <a:t>Public reporting resumes*</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rgbClr val="A55725"/>
                      </a:solidFill>
                      <a:prstDash val="solid"/>
                      <a:round/>
                      <a:headEnd type="none" w="med" len="med"/>
                      <a:tailEnd type="none" w="med" len="med"/>
                    </a:lnB>
                    <a:solidFill>
                      <a:schemeClr val="bg1"/>
                    </a:solidFill>
                  </a:tcPr>
                </a:tc>
                <a:extLst>
                  <a:ext uri="{0D108BD9-81ED-4DB2-BD59-A6C34878D82A}">
                    <a16:rowId xmlns:a16="http://schemas.microsoft.com/office/drawing/2014/main" val="2771644496"/>
                  </a:ext>
                </a:extLst>
              </a:tr>
              <a:tr h="362470">
                <a:tc>
                  <a:txBody>
                    <a:bodyPr/>
                    <a:lstStyle/>
                    <a:p>
                      <a:pPr algn="ctr"/>
                      <a:r>
                        <a:rPr lang="en-US" sz="1800" dirty="0"/>
                        <a:t>March 2022</a:t>
                      </a:r>
                    </a:p>
                  </a:txBody>
                  <a:tcPr anchor="ctr">
                    <a:lnL w="12700" cap="flat" cmpd="sng" algn="ctr">
                      <a:solidFill>
                        <a:schemeClr val="tx1"/>
                      </a:solidFill>
                      <a:prstDash val="solid"/>
                      <a:round/>
                      <a:headEnd type="none" w="med" len="med"/>
                      <a:tailEnd type="none" w="med" len="med"/>
                    </a:lnL>
                    <a:lnR w="12700" cap="flat" cmpd="sng" algn="ctr">
                      <a:solidFill>
                        <a:srgbClr val="A55725"/>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7"/>
                    </a:solidFill>
                  </a:tcPr>
                </a:tc>
                <a:tc>
                  <a:txBody>
                    <a:bodyPr/>
                    <a:lstStyle/>
                    <a:p>
                      <a:pPr algn="ctr"/>
                      <a:r>
                        <a:rPr lang="en-US" sz="1800" dirty="0"/>
                        <a:t>Normal Refresh</a:t>
                      </a:r>
                    </a:p>
                  </a:txBody>
                  <a:tcPr anchor="ctr">
                    <a:lnL w="12700" cap="flat" cmpd="sng" algn="ctr">
                      <a:solidFill>
                        <a:srgbClr val="A5572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A5572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6F7"/>
                    </a:solidFill>
                  </a:tcPr>
                </a:tc>
                <a:extLst>
                  <a:ext uri="{0D108BD9-81ED-4DB2-BD59-A6C34878D82A}">
                    <a16:rowId xmlns:a16="http://schemas.microsoft.com/office/drawing/2014/main" val="2501850462"/>
                  </a:ext>
                </a:extLst>
              </a:tr>
            </a:tbl>
          </a:graphicData>
        </a:graphic>
      </p:graphicFrame>
      <p:sp>
        <p:nvSpPr>
          <p:cNvPr id="11" name="TextBox 10">
            <a:extLst>
              <a:ext uri="{FF2B5EF4-FFF2-40B4-BE49-F238E27FC236}">
                <a16:creationId xmlns:a16="http://schemas.microsoft.com/office/drawing/2014/main" id="{861F5C42-CE75-7C42-A890-F288D5E0A428}"/>
              </a:ext>
            </a:extLst>
          </p:cNvPr>
          <p:cNvSpPr txBox="1"/>
          <p:nvPr/>
        </p:nvSpPr>
        <p:spPr>
          <a:xfrm>
            <a:off x="484559" y="5834706"/>
            <a:ext cx="7554541" cy="495300"/>
          </a:xfrm>
          <a:prstGeom prst="rect">
            <a:avLst/>
          </a:prstGeom>
        </p:spPr>
        <p:txBody>
          <a:bodyPr wrap="square" lIns="121917" tIns="60958" rIns="121917" bIns="60958" rtlCol="0">
            <a:noAutofit/>
          </a:bodyPr>
          <a:lstStyle/>
          <a:p>
            <a:pPr marL="0" indent="0">
              <a:buNone/>
            </a:pPr>
            <a:r>
              <a:rPr lang="en-US" sz="1300" b="1">
                <a:solidFill>
                  <a:schemeClr val="tx1">
                    <a:lumMod val="85000"/>
                    <a:lumOff val="15000"/>
                  </a:schemeClr>
                </a:solidFill>
              </a:rPr>
              <a:t>*To account for missing PHE-excepted data (Q1 2020 and Q2 2020) when public reporting resumes, any potential change in measure calculation methodology will be subject to notice-and-comment rulemaking.</a:t>
            </a:r>
          </a:p>
        </p:txBody>
      </p:sp>
    </p:spTree>
    <p:extLst>
      <p:ext uri="{BB962C8B-B14F-4D97-AF65-F5344CB8AC3E}">
        <p14:creationId xmlns:p14="http://schemas.microsoft.com/office/powerpoint/2010/main" val="2838221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2B17-8DA2-FC45-B4FD-0B13A0E4538A}"/>
              </a:ext>
            </a:extLst>
          </p:cNvPr>
          <p:cNvSpPr>
            <a:spLocks noGrp="1"/>
          </p:cNvSpPr>
          <p:nvPr>
            <p:ph type="title"/>
          </p:nvPr>
        </p:nvSpPr>
        <p:spPr/>
        <p:txBody>
          <a:bodyPr/>
          <a:lstStyle/>
          <a:p>
            <a:r>
              <a:rPr lang="en-US">
                <a:latin typeface="Arial"/>
                <a:cs typeface="Arial"/>
              </a:rPr>
              <a:t>Impact of LTCH QRP Exceptions Due</a:t>
            </a:r>
            <a:r>
              <a:rPr lang="en-US">
                <a:solidFill>
                  <a:srgbClr val="FF0000"/>
                </a:solidFill>
                <a:latin typeface="Arial"/>
                <a:cs typeface="Arial"/>
              </a:rPr>
              <a:t> </a:t>
            </a:r>
            <a:r>
              <a:rPr lang="en-US">
                <a:latin typeface="Arial"/>
                <a:cs typeface="Arial"/>
              </a:rPr>
              <a:t>to COVID-19 on Public Reporting (cont. 2) </a:t>
            </a:r>
            <a:endParaRPr lang="en-US">
              <a:solidFill>
                <a:srgbClr val="FF0000"/>
              </a:solidFill>
              <a:latin typeface="Arial"/>
              <a:cs typeface="Arial"/>
            </a:endParaRPr>
          </a:p>
        </p:txBody>
      </p:sp>
      <p:sp>
        <p:nvSpPr>
          <p:cNvPr id="3" name="Content Placeholder 2">
            <a:extLst>
              <a:ext uri="{FF2B5EF4-FFF2-40B4-BE49-F238E27FC236}">
                <a16:creationId xmlns:a16="http://schemas.microsoft.com/office/drawing/2014/main" id="{A9A0AF82-001D-A64E-8922-555E59C0D3A6}"/>
              </a:ext>
            </a:extLst>
          </p:cNvPr>
          <p:cNvSpPr>
            <a:spLocks noGrp="1"/>
          </p:cNvSpPr>
          <p:nvPr>
            <p:ph sz="quarter" idx="10"/>
          </p:nvPr>
        </p:nvSpPr>
        <p:spPr>
          <a:xfrm>
            <a:off x="571500" y="1752600"/>
            <a:ext cx="11087100" cy="1676400"/>
          </a:xfrm>
        </p:spPr>
        <p:txBody>
          <a:bodyPr vert="horz" lIns="91440" tIns="45720" rIns="91440" bIns="45720" rtlCol="0" anchor="t">
            <a:noAutofit/>
          </a:bodyPr>
          <a:lstStyle/>
          <a:p>
            <a:r>
              <a:rPr lang="en-US" sz="2000" dirty="0">
                <a:latin typeface="Arial"/>
                <a:cs typeface="Arial"/>
              </a:rPr>
              <a:t>CMS is aware that some of the Discharge Assessments submitted on or after July 1, 2020, may not have a matching LCDS Admission record if the admission occurred in Q1 or Q2 2020.</a:t>
            </a:r>
          </a:p>
          <a:p>
            <a:r>
              <a:rPr lang="en-US" sz="2000" dirty="0">
                <a:latin typeface="Arial"/>
                <a:cs typeface="Arial"/>
              </a:rPr>
              <a:t>This may cause an “out of sequence” warning error (909) during the submission process. Please note that despite this warning, data will still be accepted into </a:t>
            </a:r>
            <a:r>
              <a:rPr lang="en-US" sz="2000" dirty="0" err="1">
                <a:latin typeface="Arial"/>
                <a:cs typeface="Arial"/>
              </a:rPr>
              <a:t>iQIES</a:t>
            </a:r>
            <a:r>
              <a:rPr lang="en-US" sz="2000" dirty="0">
                <a:latin typeface="Arial"/>
                <a:cs typeface="Arial"/>
              </a:rPr>
              <a:t>.</a:t>
            </a:r>
          </a:p>
          <a:p>
            <a:r>
              <a:rPr lang="en-US" sz="2000" dirty="0">
                <a:latin typeface="Arial"/>
                <a:cs typeface="Arial"/>
              </a:rPr>
              <a:t>CMS will make adjustments to accommodate any records with missing Admission Assessments. </a:t>
            </a:r>
            <a:endParaRPr lang="en-US" sz="2000" dirty="0"/>
          </a:p>
          <a:p>
            <a:r>
              <a:rPr lang="en-US" sz="2000" dirty="0">
                <a:latin typeface="Arial"/>
                <a:cs typeface="Arial"/>
              </a:rPr>
              <a:t>These mismatched sets of records will not be counted or included in your LTCH data calculations for Care Compare.</a:t>
            </a:r>
          </a:p>
          <a:p>
            <a:endParaRPr lang="en-US" dirty="0"/>
          </a:p>
          <a:p>
            <a:endParaRPr lang="en-US" dirty="0"/>
          </a:p>
          <a:p>
            <a:endParaRPr lang="en-US" dirty="0"/>
          </a:p>
          <a:p>
            <a:endParaRPr lang="en-US" dirty="0"/>
          </a:p>
          <a:p>
            <a:endParaRPr lang="en-US" dirty="0"/>
          </a:p>
        </p:txBody>
      </p:sp>
      <p:pic>
        <p:nvPicPr>
          <p:cNvPr id="4" name="Picture 3" descr="A screenshot of a cell phone&#10;&#10;Description automatically generated">
            <a:extLst>
              <a:ext uri="{FF2B5EF4-FFF2-40B4-BE49-F238E27FC236}">
                <a16:creationId xmlns:a16="http://schemas.microsoft.com/office/drawing/2014/main" id="{C5297913-8397-2949-B413-AD74E2FBA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303" y="4522749"/>
            <a:ext cx="6985394" cy="1920240"/>
          </a:xfrm>
          <a:prstGeom prst="rect">
            <a:avLst/>
          </a:prstGeom>
        </p:spPr>
      </p:pic>
    </p:spTree>
    <p:extLst>
      <p:ext uri="{BB962C8B-B14F-4D97-AF65-F5344CB8AC3E}">
        <p14:creationId xmlns:p14="http://schemas.microsoft.com/office/powerpoint/2010/main" val="751239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B0222-04E2-2043-BB5B-F6CC5E432084}"/>
              </a:ext>
            </a:extLst>
          </p:cNvPr>
          <p:cNvSpPr>
            <a:spLocks noGrp="1"/>
          </p:cNvSpPr>
          <p:nvPr>
            <p:ph type="title"/>
          </p:nvPr>
        </p:nvSpPr>
        <p:spPr>
          <a:xfrm>
            <a:off x="0" y="0"/>
            <a:ext cx="12192000" cy="1371600"/>
          </a:xfrm>
        </p:spPr>
        <p:txBody>
          <a:bodyPr anchor="ctr">
            <a:normAutofit/>
          </a:bodyPr>
          <a:lstStyle/>
          <a:p>
            <a:r>
              <a:rPr lang="en-US"/>
              <a:t>LCDS Reporting Requirements</a:t>
            </a:r>
          </a:p>
        </p:txBody>
      </p:sp>
      <p:sp>
        <p:nvSpPr>
          <p:cNvPr id="3" name="Content Placeholder 2">
            <a:extLst>
              <a:ext uri="{FF2B5EF4-FFF2-40B4-BE49-F238E27FC236}">
                <a16:creationId xmlns:a16="http://schemas.microsoft.com/office/drawing/2014/main" id="{C5A9DDB3-7C22-7B48-BE86-9166A6D93D47}"/>
              </a:ext>
            </a:extLst>
          </p:cNvPr>
          <p:cNvSpPr>
            <a:spLocks noGrp="1"/>
          </p:cNvSpPr>
          <p:nvPr>
            <p:ph sz="quarter" idx="10"/>
          </p:nvPr>
        </p:nvSpPr>
        <p:spPr>
          <a:xfrm>
            <a:off x="565453" y="1752600"/>
            <a:ext cx="5390847" cy="3295952"/>
          </a:xfrm>
        </p:spPr>
        <p:txBody>
          <a:bodyPr vert="horz" lIns="91440" tIns="45720" rIns="91440" bIns="45720" rtlCol="0" anchor="t">
            <a:normAutofit lnSpcReduction="10000"/>
          </a:bodyPr>
          <a:lstStyle/>
          <a:p>
            <a:r>
              <a:rPr lang="en-US">
                <a:latin typeface="Arial"/>
                <a:cs typeface="Arial"/>
              </a:rPr>
              <a:t>To meet LTCH QRP requirements, LTCHs must:</a:t>
            </a:r>
          </a:p>
          <a:p>
            <a:pPr lvl="1"/>
            <a:r>
              <a:rPr lang="en-US">
                <a:latin typeface="Arial"/>
                <a:cs typeface="Arial"/>
              </a:rPr>
              <a:t>Meet the LCDS data collection requirements.</a:t>
            </a:r>
          </a:p>
          <a:p>
            <a:pPr lvl="1"/>
            <a:r>
              <a:rPr lang="en-US">
                <a:latin typeface="Arial"/>
                <a:cs typeface="Arial"/>
              </a:rPr>
              <a:t>Submit LCDS data on time per submission deadlines.</a:t>
            </a:r>
          </a:p>
          <a:p>
            <a:pPr lvl="1"/>
            <a:r>
              <a:rPr lang="en-US">
                <a:latin typeface="Arial"/>
                <a:cs typeface="Arial"/>
              </a:rPr>
              <a:t>Ensure LCDS data are accepted.</a:t>
            </a:r>
          </a:p>
          <a:p>
            <a:pPr marL="457200" lvl="1" indent="0">
              <a:buNone/>
            </a:pPr>
            <a:endParaRPr lang="en-US" b="1"/>
          </a:p>
          <a:p>
            <a:pPr marL="457200" lvl="1" indent="0" algn="ctr">
              <a:buNone/>
            </a:pPr>
            <a:endParaRPr lang="en-US" b="1"/>
          </a:p>
        </p:txBody>
      </p:sp>
      <p:pic>
        <p:nvPicPr>
          <p:cNvPr id="5" name="Picture 4" descr="A picture containing the lower right hand side of a calendar and an hourglass with sand falling within.&#10;&#10;">
            <a:extLst>
              <a:ext uri="{FF2B5EF4-FFF2-40B4-BE49-F238E27FC236}">
                <a16:creationId xmlns:a16="http://schemas.microsoft.com/office/drawing/2014/main" id="{389336FB-0455-7C4E-9057-567EA6DDA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756475"/>
            <a:ext cx="5384800" cy="3594354"/>
          </a:xfrm>
          <a:prstGeom prst="rect">
            <a:avLst/>
          </a:prstGeom>
          <a:noFill/>
        </p:spPr>
      </p:pic>
      <p:sp>
        <p:nvSpPr>
          <p:cNvPr id="4" name="TextBox 3">
            <a:extLst>
              <a:ext uri="{FF2B5EF4-FFF2-40B4-BE49-F238E27FC236}">
                <a16:creationId xmlns:a16="http://schemas.microsoft.com/office/drawing/2014/main" id="{A03B1BC7-A4BE-4301-BD43-84AD2AE700FF}"/>
              </a:ext>
            </a:extLst>
          </p:cNvPr>
          <p:cNvSpPr txBox="1"/>
          <p:nvPr/>
        </p:nvSpPr>
        <p:spPr>
          <a:xfrm>
            <a:off x="564244" y="4919944"/>
            <a:ext cx="5392056" cy="861770"/>
          </a:xfrm>
          <a:prstGeom prst="rect">
            <a:avLst/>
          </a:prstGeom>
          <a:noFill/>
        </p:spPr>
        <p:txBody>
          <a:bodyPr rot="0" spcFirstLastPara="0" vertOverflow="overflow" horzOverflow="overflow" vert="horz" wrap="square" lIns="121917" tIns="60958" rIns="121917" bIns="60958" numCol="1" spcCol="0" rtlCol="0" fromWordArt="0" anchor="t" anchorCtr="0" forceAA="0" compatLnSpc="1">
            <a:prstTxWarp prst="textNoShape">
              <a:avLst/>
            </a:prstTxWarp>
            <a:spAutoFit/>
          </a:bodyPr>
          <a:lstStyle/>
          <a:p>
            <a:pPr algn="ctr"/>
            <a:r>
              <a:rPr lang="en-US" sz="2400" b="1">
                <a:latin typeface="Arial"/>
                <a:cs typeface="Arial"/>
              </a:rPr>
              <a:t>The act of submitting data does not equal acceptance.</a:t>
            </a:r>
            <a:endParaRPr lang="en-US" sz="2400" b="1">
              <a:solidFill>
                <a:schemeClr val="bg1"/>
              </a:solidFill>
              <a:cs typeface="Calibri"/>
            </a:endParaRPr>
          </a:p>
        </p:txBody>
      </p:sp>
    </p:spTree>
    <p:extLst>
      <p:ext uri="{BB962C8B-B14F-4D97-AF65-F5344CB8AC3E}">
        <p14:creationId xmlns:p14="http://schemas.microsoft.com/office/powerpoint/2010/main" val="146460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Admission Assessment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7086600" cy="4114800"/>
          </a:xfrm>
        </p:spPr>
        <p:txBody>
          <a:bodyPr vert="horz" lIns="91440" tIns="45720" rIns="91440" bIns="45720" rtlCol="0" anchor="t">
            <a:noAutofit/>
          </a:bodyPr>
          <a:lstStyle/>
          <a:p>
            <a:r>
              <a:rPr lang="en-US" sz="2200" dirty="0">
                <a:latin typeface="Arial"/>
                <a:cs typeface="Arial"/>
              </a:rPr>
              <a:t>The LCDS Admission Assessment is completed for each new patient admitted to the LTCH. </a:t>
            </a:r>
            <a:endParaRPr lang="en-US" sz="2200" dirty="0"/>
          </a:p>
          <a:p>
            <a:r>
              <a:rPr lang="en-US" sz="2200" dirty="0">
                <a:latin typeface="Arial"/>
                <a:cs typeface="Arial"/>
              </a:rPr>
              <a:t>There is a maximum of a 3-day assessment period in which the patient’s assessment must be conducted to obtain information for the LCDS Admission Assessment items. </a:t>
            </a:r>
          </a:p>
          <a:p>
            <a:r>
              <a:rPr lang="en-US" sz="2200" dirty="0">
                <a:latin typeface="Arial"/>
                <a:cs typeface="Arial"/>
              </a:rPr>
              <a:t>The Assessment Reference Date (ARD) (A0210) must be no later than the </a:t>
            </a:r>
            <a:r>
              <a:rPr lang="en-US" sz="2200" dirty="0">
                <a:solidFill>
                  <a:schemeClr val="tx1"/>
                </a:solidFill>
                <a:latin typeface="Arial"/>
                <a:cs typeface="Arial"/>
              </a:rPr>
              <a:t>3rd</a:t>
            </a:r>
            <a:r>
              <a:rPr lang="en-US" sz="2200" dirty="0">
                <a:solidFill>
                  <a:srgbClr val="FF0000"/>
                </a:solidFill>
                <a:latin typeface="Arial"/>
                <a:cs typeface="Arial"/>
              </a:rPr>
              <a:t> </a:t>
            </a:r>
            <a:r>
              <a:rPr lang="en-US" sz="2200" dirty="0">
                <a:latin typeface="Arial"/>
                <a:cs typeface="Arial"/>
              </a:rPr>
              <a:t>calendar day of the patient’s admission (Admission Date (A0220) + 2 calendar days). </a:t>
            </a:r>
            <a:endParaRPr lang="en-US" sz="2200" dirty="0"/>
          </a:p>
        </p:txBody>
      </p:sp>
      <p:pic>
        <p:nvPicPr>
          <p:cNvPr id="8" name="Picture 7" descr="Graphical user interface, application&#10;&#10;Description automatically generated">
            <a:extLst>
              <a:ext uri="{FF2B5EF4-FFF2-40B4-BE49-F238E27FC236}">
                <a16:creationId xmlns:a16="http://schemas.microsoft.com/office/drawing/2014/main" id="{CC0CE39D-0C37-46C6-A6B9-6409B5CB2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1600200"/>
            <a:ext cx="4191000" cy="4572000"/>
          </a:xfrm>
          <a:prstGeom prst="rect">
            <a:avLst/>
          </a:prstGeom>
        </p:spPr>
      </p:pic>
    </p:spTree>
    <p:extLst>
      <p:ext uri="{BB962C8B-B14F-4D97-AF65-F5344CB8AC3E}">
        <p14:creationId xmlns:p14="http://schemas.microsoft.com/office/powerpoint/2010/main" val="903447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Admission Assessment (cont.)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10287000" cy="4762500"/>
          </a:xfrm>
        </p:spPr>
        <p:txBody>
          <a:bodyPr vert="horz" lIns="91440" tIns="45720" rIns="91440" bIns="45720" rtlCol="0" anchor="t">
            <a:noAutofit/>
          </a:bodyPr>
          <a:lstStyle/>
          <a:p>
            <a:r>
              <a:rPr lang="en-US" sz="2200" dirty="0">
                <a:latin typeface="Arial"/>
                <a:cs typeface="Arial"/>
              </a:rPr>
              <a:t>The Completion Date (Z0500B) should be no later than the 8th calendar day of the patient’s admission (ARD + 5 calendar days)</a:t>
            </a:r>
            <a:r>
              <a:rPr lang="en-US" sz="2200" dirty="0">
                <a:solidFill>
                  <a:srgbClr val="262626"/>
                </a:solidFill>
                <a:latin typeface="Arial"/>
                <a:cs typeface="Arial"/>
              </a:rPr>
              <a:t> </a:t>
            </a:r>
            <a:r>
              <a:rPr lang="en-US" sz="2200" dirty="0">
                <a:latin typeface="Arial"/>
                <a:cs typeface="Arial"/>
              </a:rPr>
              <a:t>but</a:t>
            </a:r>
            <a:r>
              <a:rPr lang="en-US" sz="2200" dirty="0">
                <a:solidFill>
                  <a:srgbClr val="FF0000"/>
                </a:solidFill>
                <a:latin typeface="Arial"/>
                <a:cs typeface="Arial"/>
              </a:rPr>
              <a:t> </a:t>
            </a:r>
            <a:r>
              <a:rPr lang="en-US" sz="2200" dirty="0">
                <a:latin typeface="Arial"/>
                <a:cs typeface="Arial"/>
              </a:rPr>
              <a:t>also may occur on, but not before, the ARD.</a:t>
            </a:r>
          </a:p>
          <a:p>
            <a:r>
              <a:rPr lang="en-US" sz="2200" dirty="0">
                <a:latin typeface="Arial"/>
                <a:cs typeface="Arial"/>
              </a:rPr>
              <a:t>Submission should be no later than the 15th calendar day of the patient’s admission (Completion Date + 7 calendar days)</a:t>
            </a:r>
            <a:r>
              <a:rPr lang="en-US" sz="2200" dirty="0">
                <a:solidFill>
                  <a:srgbClr val="262626"/>
                </a:solidFill>
                <a:latin typeface="Arial"/>
                <a:cs typeface="Arial"/>
              </a:rPr>
              <a:t> but </a:t>
            </a:r>
            <a:r>
              <a:rPr lang="en-US" sz="2200" dirty="0">
                <a:latin typeface="Arial"/>
                <a:cs typeface="Arial"/>
              </a:rPr>
              <a:t>also may occur on, but not before, the ARD.</a:t>
            </a:r>
          </a:p>
        </p:txBody>
      </p:sp>
    </p:spTree>
    <p:extLst>
      <p:ext uri="{BB962C8B-B14F-4D97-AF65-F5344CB8AC3E}">
        <p14:creationId xmlns:p14="http://schemas.microsoft.com/office/powerpoint/2010/main" val="2099758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Planned Discharge Assessment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6896100" cy="4114800"/>
          </a:xfrm>
        </p:spPr>
        <p:txBody>
          <a:bodyPr vert="horz" lIns="91440" tIns="45720" rIns="91440" bIns="45720" rtlCol="0" anchor="t">
            <a:noAutofit/>
          </a:bodyPr>
          <a:lstStyle/>
          <a:p>
            <a:r>
              <a:rPr lang="en-US" sz="2200" dirty="0">
                <a:latin typeface="Arial"/>
                <a:cs typeface="Arial"/>
              </a:rPr>
              <a:t>The LCDS Planned Discharge Assessment must be completed when a patient is non-emergently, medically released from care at the LTCH, for longer than 3 days, for some reason that was arranged for in advance. </a:t>
            </a:r>
          </a:p>
          <a:p>
            <a:r>
              <a:rPr lang="en-US" sz="2200" dirty="0">
                <a:latin typeface="Arial"/>
                <a:cs typeface="Arial"/>
              </a:rPr>
              <a:t>The assessment period begins 2 days prior to the date of discharge, with the actual date of discharge being the end of the assessment period. However, some items (e.g., M0800) refer back to the Admission Assessment).</a:t>
            </a:r>
          </a:p>
          <a:p>
            <a:r>
              <a:rPr lang="en-US" sz="2200" dirty="0">
                <a:latin typeface="Arial"/>
                <a:cs typeface="Arial"/>
              </a:rPr>
              <a:t>The ARD (A0210) must be equal to the Date of Discharge (A0270).</a:t>
            </a:r>
          </a:p>
        </p:txBody>
      </p:sp>
      <p:pic>
        <p:nvPicPr>
          <p:cNvPr id="6" name="Picture 5" descr="Graphical user interface, application, email&#10;&#10;Description automatically generated">
            <a:extLst>
              <a:ext uri="{FF2B5EF4-FFF2-40B4-BE49-F238E27FC236}">
                <a16:creationId xmlns:a16="http://schemas.microsoft.com/office/drawing/2014/main" id="{76DB852B-41F7-415D-A20F-9F665C250E78}"/>
              </a:ext>
            </a:extLst>
          </p:cNvPr>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467600" y="1600200"/>
            <a:ext cx="4381500" cy="4762500"/>
          </a:xfrm>
          <a:prstGeom prst="rect">
            <a:avLst/>
          </a:prstGeom>
        </p:spPr>
      </p:pic>
    </p:spTree>
    <p:extLst>
      <p:ext uri="{BB962C8B-B14F-4D97-AF65-F5344CB8AC3E}">
        <p14:creationId xmlns:p14="http://schemas.microsoft.com/office/powerpoint/2010/main" val="591355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Planned Discharge Assessment (cont.)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10515600" cy="4800600"/>
          </a:xfrm>
        </p:spPr>
        <p:txBody>
          <a:bodyPr vert="horz" lIns="91440" tIns="45720" rIns="91440" bIns="45720" rtlCol="0" anchor="t">
            <a:noAutofit/>
          </a:bodyPr>
          <a:lstStyle/>
          <a:p>
            <a:r>
              <a:rPr lang="en-US" sz="2200" dirty="0">
                <a:latin typeface="Arial"/>
                <a:cs typeface="Arial"/>
              </a:rPr>
              <a:t>The Completion Date (Z0500B) should be no later than Discharge Date (A0270) + 5 calendar days, and also may occur on, but not before, the ARD. </a:t>
            </a:r>
            <a:endParaRPr lang="en-US" sz="2200" strike="sngStrike" dirty="0">
              <a:latin typeface="Arial"/>
              <a:cs typeface="Arial"/>
            </a:endParaRPr>
          </a:p>
          <a:p>
            <a:r>
              <a:rPr lang="en-US" sz="2200" dirty="0">
                <a:latin typeface="Arial"/>
                <a:cs typeface="Arial"/>
              </a:rPr>
              <a:t>Submission must be completed no later than the Completion Date + 7 calendar days</a:t>
            </a:r>
            <a:r>
              <a:rPr lang="en-US" sz="2200" dirty="0">
                <a:solidFill>
                  <a:srgbClr val="262626"/>
                </a:solidFill>
                <a:latin typeface="Arial"/>
                <a:cs typeface="Arial"/>
              </a:rPr>
              <a:t>, and</a:t>
            </a:r>
            <a:r>
              <a:rPr lang="en-US" sz="2200" dirty="0">
                <a:latin typeface="Arial"/>
                <a:cs typeface="Arial"/>
              </a:rPr>
              <a:t> also may occur on, but not before, the ARD.</a:t>
            </a:r>
            <a:endParaRPr lang="en-US" sz="2200" dirty="0"/>
          </a:p>
        </p:txBody>
      </p:sp>
    </p:spTree>
    <p:extLst>
      <p:ext uri="{BB962C8B-B14F-4D97-AF65-F5344CB8AC3E}">
        <p14:creationId xmlns:p14="http://schemas.microsoft.com/office/powerpoint/2010/main" val="274587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Unplanned Discharge Assessment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7124700" cy="4568221"/>
          </a:xfrm>
        </p:spPr>
        <p:txBody>
          <a:bodyPr vert="horz" lIns="91440" tIns="45720" rIns="91440" bIns="45720" rtlCol="0" anchor="t">
            <a:noAutofit/>
          </a:bodyPr>
          <a:lstStyle/>
          <a:p>
            <a:r>
              <a:rPr lang="en-US" sz="2200" dirty="0">
                <a:latin typeface="Arial"/>
                <a:cs typeface="Arial"/>
              </a:rPr>
              <a:t>The LCDS Unplanned Discharge Assessment must be completed if a patient has a transfer or unplanned transfer to another hospital/facility and does not return to the LTCH within 3 calendar days. Other examples include:</a:t>
            </a:r>
          </a:p>
          <a:p>
            <a:pPr lvl="1"/>
            <a:r>
              <a:rPr lang="en-US" sz="2200" dirty="0">
                <a:latin typeface="Arial"/>
                <a:cs typeface="Arial"/>
              </a:rPr>
              <a:t>Leaving the LTCH against medical advice. </a:t>
            </a:r>
          </a:p>
          <a:p>
            <a:pPr lvl="1"/>
            <a:r>
              <a:rPr lang="en-US" sz="2200" dirty="0">
                <a:latin typeface="Arial"/>
                <a:cs typeface="Arial"/>
              </a:rPr>
              <a:t>Decision to go home or to another hospital or facility.</a:t>
            </a:r>
          </a:p>
          <a:p>
            <a:r>
              <a:rPr lang="en-US" sz="2200" dirty="0">
                <a:latin typeface="Arial"/>
                <a:cs typeface="Arial"/>
              </a:rPr>
              <a:t>The assessment period begins 2 days prior to</a:t>
            </a:r>
            <a:r>
              <a:rPr lang="en-US" sz="2200" dirty="0">
                <a:solidFill>
                  <a:srgbClr val="FF0000"/>
                </a:solidFill>
                <a:latin typeface="Arial"/>
                <a:cs typeface="Arial"/>
              </a:rPr>
              <a:t> </a:t>
            </a:r>
            <a:r>
              <a:rPr lang="en-US" sz="2200" dirty="0">
                <a:latin typeface="Arial"/>
                <a:cs typeface="Arial"/>
              </a:rPr>
              <a:t>the date of discharge, with the actual date of discharge being the end of the assessment period. However, some items (e.g., M0800) refer back to the Admission Assessment).</a:t>
            </a:r>
          </a:p>
          <a:p>
            <a:endParaRPr lang="en-US" sz="2200" dirty="0">
              <a:latin typeface="Arial"/>
              <a:cs typeface="Arial"/>
            </a:endParaRPr>
          </a:p>
        </p:txBody>
      </p:sp>
      <p:pic>
        <p:nvPicPr>
          <p:cNvPr id="6" name="Picture 5" descr="Graphical user interface, text, application, email&#10;&#10;Description automatically generated">
            <a:extLst>
              <a:ext uri="{FF2B5EF4-FFF2-40B4-BE49-F238E27FC236}">
                <a16:creationId xmlns:a16="http://schemas.microsoft.com/office/drawing/2014/main" id="{26262A81-44D2-480F-899C-4F8F7E29F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1564" y="1600199"/>
            <a:ext cx="4187536" cy="4568221"/>
          </a:xfrm>
          <a:prstGeom prst="rect">
            <a:avLst/>
          </a:prstGeom>
        </p:spPr>
      </p:pic>
    </p:spTree>
    <p:extLst>
      <p:ext uri="{BB962C8B-B14F-4D97-AF65-F5344CB8AC3E}">
        <p14:creationId xmlns:p14="http://schemas.microsoft.com/office/powerpoint/2010/main" val="4019199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3A4B-FF80-6D4A-86A7-10E2BABA583D}"/>
              </a:ext>
            </a:extLst>
          </p:cNvPr>
          <p:cNvSpPr>
            <a:spLocks noGrp="1"/>
          </p:cNvSpPr>
          <p:nvPr>
            <p:ph type="title"/>
          </p:nvPr>
        </p:nvSpPr>
        <p:spPr/>
        <p:txBody>
          <a:bodyPr/>
          <a:lstStyle/>
          <a:p>
            <a:r>
              <a:rPr lang="en-US"/>
              <a:t>LCDS Unplanned Discharge Assessment (cont.)</a:t>
            </a:r>
          </a:p>
        </p:txBody>
      </p:sp>
      <p:sp>
        <p:nvSpPr>
          <p:cNvPr id="3" name="Content Placeholder 2">
            <a:extLst>
              <a:ext uri="{FF2B5EF4-FFF2-40B4-BE49-F238E27FC236}">
                <a16:creationId xmlns:a16="http://schemas.microsoft.com/office/drawing/2014/main" id="{5445EB71-FB0C-4048-B874-6CBBEEB0A179}"/>
              </a:ext>
            </a:extLst>
          </p:cNvPr>
          <p:cNvSpPr>
            <a:spLocks noGrp="1"/>
          </p:cNvSpPr>
          <p:nvPr>
            <p:ph sz="quarter" idx="10"/>
          </p:nvPr>
        </p:nvSpPr>
        <p:spPr/>
        <p:txBody>
          <a:bodyPr vert="horz" lIns="91440" tIns="45720" rIns="91440" bIns="45720" rtlCol="0" anchor="t">
            <a:normAutofit/>
          </a:bodyPr>
          <a:lstStyle/>
          <a:p>
            <a:r>
              <a:rPr lang="en-US" dirty="0"/>
              <a:t>Due to the nature of unplanned discharges, the LTCH should complete an LCDS Discharge Assessment to the best of its ability.</a:t>
            </a:r>
          </a:p>
          <a:p>
            <a:r>
              <a:rPr lang="en-US" dirty="0">
                <a:latin typeface="Arial"/>
                <a:cs typeface="Arial"/>
              </a:rPr>
              <a:t>ARD (A0210) must be equal to the Date of Discharge (A0270).</a:t>
            </a:r>
          </a:p>
          <a:p>
            <a:r>
              <a:rPr lang="en-US" dirty="0">
                <a:latin typeface="Arial"/>
                <a:cs typeface="Arial"/>
              </a:rPr>
              <a:t>The Completion Date (Z0500B) should be no later than Discharge Date (A0270) + 5 calendar days, and also may occur on, but not before, the ARD.</a:t>
            </a:r>
          </a:p>
          <a:p>
            <a:r>
              <a:rPr lang="en-US" dirty="0">
                <a:latin typeface="Arial"/>
                <a:cs typeface="Arial"/>
              </a:rPr>
              <a:t>Submission must be completed no later than the Completion Date + 7 calendar days</a:t>
            </a:r>
            <a:r>
              <a:rPr lang="en-US" dirty="0">
                <a:solidFill>
                  <a:srgbClr val="262626"/>
                </a:solidFill>
                <a:latin typeface="Arial"/>
                <a:cs typeface="Arial"/>
              </a:rPr>
              <a:t>, </a:t>
            </a:r>
            <a:r>
              <a:rPr lang="en-US" dirty="0">
                <a:latin typeface="Arial"/>
                <a:cs typeface="Arial"/>
              </a:rPr>
              <a:t>and also may occur on, but not before, the ARD.</a:t>
            </a:r>
            <a:endParaRPr lang="en-US" dirty="0"/>
          </a:p>
          <a:p>
            <a:endParaRPr lang="en-US" dirty="0"/>
          </a:p>
        </p:txBody>
      </p:sp>
    </p:spTree>
    <p:extLst>
      <p:ext uri="{BB962C8B-B14F-4D97-AF65-F5344CB8AC3E}">
        <p14:creationId xmlns:p14="http://schemas.microsoft.com/office/powerpoint/2010/main" val="4025183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5153-0DB1-114E-B2D9-2E2792FF3BEF}"/>
              </a:ext>
            </a:extLst>
          </p:cNvPr>
          <p:cNvSpPr>
            <a:spLocks noGrp="1"/>
          </p:cNvSpPr>
          <p:nvPr>
            <p:ph type="title"/>
          </p:nvPr>
        </p:nvSpPr>
        <p:spPr/>
        <p:txBody>
          <a:bodyPr anchor="ctr">
            <a:normAutofit/>
          </a:bodyPr>
          <a:lstStyle/>
          <a:p>
            <a:r>
              <a:rPr lang="en-US"/>
              <a:t>LCDS Expired Assessment</a:t>
            </a:r>
          </a:p>
        </p:txBody>
      </p:sp>
      <p:sp>
        <p:nvSpPr>
          <p:cNvPr id="3" name="Content Placeholder 2">
            <a:extLst>
              <a:ext uri="{FF2B5EF4-FFF2-40B4-BE49-F238E27FC236}">
                <a16:creationId xmlns:a16="http://schemas.microsoft.com/office/drawing/2014/main" id="{A6AF147A-1CC6-2F48-B481-4779536ADFCA}"/>
              </a:ext>
            </a:extLst>
          </p:cNvPr>
          <p:cNvSpPr>
            <a:spLocks noGrp="1"/>
          </p:cNvSpPr>
          <p:nvPr>
            <p:ph sz="quarter" idx="10"/>
          </p:nvPr>
        </p:nvSpPr>
        <p:spPr>
          <a:xfrm>
            <a:off x="571500" y="1752600"/>
            <a:ext cx="6858000" cy="4114800"/>
          </a:xfrm>
        </p:spPr>
        <p:txBody>
          <a:bodyPr vert="horz" lIns="91440" tIns="45720" rIns="91440" bIns="45720" rtlCol="0" anchor="t">
            <a:noAutofit/>
          </a:bodyPr>
          <a:lstStyle/>
          <a:p>
            <a:r>
              <a:rPr lang="en-US" sz="2000" dirty="0">
                <a:latin typeface="Arial"/>
                <a:cs typeface="Arial"/>
              </a:rPr>
              <a:t>The LCDS Expired Assessment must be completed when the patient dies in the LTCH.</a:t>
            </a:r>
          </a:p>
          <a:p>
            <a:r>
              <a:rPr lang="en-US" sz="2000" dirty="0">
                <a:latin typeface="Arial"/>
                <a:cs typeface="Arial"/>
              </a:rPr>
              <a:t>If the patient dies during the Admission assessment period, both an LCDS Admission and LCDS Expired Assessment must be completed.</a:t>
            </a:r>
            <a:endParaRPr lang="en-US" sz="2000" dirty="0"/>
          </a:p>
          <a:p>
            <a:r>
              <a:rPr lang="en-US" sz="2000" dirty="0">
                <a:latin typeface="Arial"/>
                <a:cs typeface="Arial"/>
              </a:rPr>
              <a:t>The ARD (A0210) must be equal to the Discharge Date (A0270), which is patient’s date of death.</a:t>
            </a:r>
          </a:p>
          <a:p>
            <a:r>
              <a:rPr lang="en-US" sz="2000" dirty="0">
                <a:latin typeface="Arial"/>
                <a:cs typeface="Arial"/>
              </a:rPr>
              <a:t>The Completion Date (Z0500B) should be no later than the Discharge Date (A0270 + 5 calendar days), </a:t>
            </a:r>
            <a:r>
              <a:rPr lang="en-US" sz="2000" dirty="0">
                <a:solidFill>
                  <a:srgbClr val="262626"/>
                </a:solidFill>
                <a:latin typeface="Arial"/>
                <a:cs typeface="Arial"/>
              </a:rPr>
              <a:t>and</a:t>
            </a:r>
            <a:r>
              <a:rPr lang="en-US" sz="2000" dirty="0">
                <a:latin typeface="Arial"/>
                <a:cs typeface="Arial"/>
              </a:rPr>
              <a:t> also may occur on, but not before, the ARD. </a:t>
            </a:r>
            <a:endParaRPr lang="en-US" sz="2000" strike="sngStrike" dirty="0">
              <a:latin typeface="Arial"/>
              <a:cs typeface="Arial"/>
            </a:endParaRPr>
          </a:p>
          <a:p>
            <a:r>
              <a:rPr lang="en-US" sz="2000" dirty="0">
                <a:latin typeface="Arial"/>
                <a:cs typeface="Arial"/>
              </a:rPr>
              <a:t>Submission must be completed no later than the Completion Date + 7 calendar days, and also may occur on, but not before, the ARD.</a:t>
            </a:r>
            <a:endParaRPr lang="en-US" sz="2200" dirty="0">
              <a:latin typeface="Arial"/>
              <a:cs typeface="Arial"/>
            </a:endParaRPr>
          </a:p>
          <a:p>
            <a:endParaRPr lang="en-US" sz="2200" dirty="0"/>
          </a:p>
        </p:txBody>
      </p:sp>
      <p:pic>
        <p:nvPicPr>
          <p:cNvPr id="6" name="Picture 5" descr="Graphical user interface, application, table&#10;&#10;Description automatically generated">
            <a:extLst>
              <a:ext uri="{FF2B5EF4-FFF2-40B4-BE49-F238E27FC236}">
                <a16:creationId xmlns:a16="http://schemas.microsoft.com/office/drawing/2014/main" id="{71C06AFF-53FC-4258-B113-E58627A21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500" y="1524000"/>
            <a:ext cx="4330700" cy="4724400"/>
          </a:xfrm>
          <a:prstGeom prst="rect">
            <a:avLst/>
          </a:prstGeom>
        </p:spPr>
      </p:pic>
    </p:spTree>
    <p:extLst>
      <p:ext uri="{BB962C8B-B14F-4D97-AF65-F5344CB8AC3E}">
        <p14:creationId xmlns:p14="http://schemas.microsoft.com/office/powerpoint/2010/main" val="136164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B75E-57B7-4AE0-BFEF-851AF2B1E526}"/>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86468EEA-11FB-4EC2-AFAF-56695139964A}"/>
              </a:ext>
            </a:extLst>
          </p:cNvPr>
          <p:cNvSpPr>
            <a:spLocks noGrp="1"/>
          </p:cNvSpPr>
          <p:nvPr>
            <p:ph sz="quarter" idx="10"/>
          </p:nvPr>
        </p:nvSpPr>
        <p:spPr/>
        <p:txBody>
          <a:bodyPr vert="horz" lIns="91440" tIns="45720" rIns="91440" bIns="45720" rtlCol="0" anchor="t">
            <a:noAutofit/>
          </a:bodyPr>
          <a:lstStyle/>
          <a:p>
            <a:r>
              <a:rPr lang="en-US" dirty="0">
                <a:latin typeface="Arial"/>
                <a:cs typeface="Arial"/>
              </a:rPr>
              <a:t>Recall the basics of the LTCH QRP.</a:t>
            </a:r>
          </a:p>
          <a:p>
            <a:r>
              <a:rPr lang="en-US" dirty="0">
                <a:latin typeface="Arial"/>
                <a:cs typeface="Arial"/>
              </a:rPr>
              <a:t>Identify the LCDS submission requirements and data submission threshold.</a:t>
            </a:r>
          </a:p>
          <a:p>
            <a:r>
              <a:rPr lang="en-US" dirty="0">
                <a:latin typeface="Arial"/>
                <a:cs typeface="Arial"/>
              </a:rPr>
              <a:t>Describe the steps related to LCDS data submission and acceptance.</a:t>
            </a:r>
          </a:p>
          <a:p>
            <a:r>
              <a:rPr lang="en-US" dirty="0">
                <a:latin typeface="Arial"/>
                <a:cs typeface="Arial"/>
              </a:rPr>
              <a:t>Discuss the application of various </a:t>
            </a:r>
            <a:r>
              <a:rPr lang="en-US" dirty="0" err="1">
                <a:latin typeface="Arial"/>
                <a:cs typeface="Arial"/>
              </a:rPr>
              <a:t>iQIES</a:t>
            </a:r>
            <a:r>
              <a:rPr lang="en-US" dirty="0">
                <a:latin typeface="Arial"/>
                <a:cs typeface="Arial"/>
              </a:rPr>
              <a:t> reports.</a:t>
            </a:r>
          </a:p>
          <a:p>
            <a:r>
              <a:rPr lang="en-US" dirty="0">
                <a:latin typeface="Arial"/>
                <a:cs typeface="Arial"/>
              </a:rPr>
              <a:t>Describe the impact of LTCH QRP data submission on the Annual Payment Update (APU).</a:t>
            </a:r>
          </a:p>
          <a:p>
            <a:r>
              <a:rPr lang="en-US" dirty="0">
                <a:latin typeface="Arial"/>
                <a:cs typeface="Arial"/>
              </a:rPr>
              <a:t>Identify one resource for providers related to each of the topics presented.</a:t>
            </a:r>
          </a:p>
          <a:p>
            <a:endParaRPr lang="en-US" dirty="0"/>
          </a:p>
          <a:p>
            <a:endParaRPr lang="en-US" dirty="0"/>
          </a:p>
        </p:txBody>
      </p:sp>
    </p:spTree>
    <p:custDataLst>
      <p:tags r:id="rId1"/>
    </p:custDataLst>
    <p:extLst>
      <p:ext uri="{BB962C8B-B14F-4D97-AF65-F5344CB8AC3E}">
        <p14:creationId xmlns:p14="http://schemas.microsoft.com/office/powerpoint/2010/main" val="748556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D2EA7-4079-FC4E-BE98-9B7ABCDDF4CB}"/>
              </a:ext>
            </a:extLst>
          </p:cNvPr>
          <p:cNvSpPr>
            <a:spLocks noGrp="1"/>
          </p:cNvSpPr>
          <p:nvPr>
            <p:ph type="title"/>
          </p:nvPr>
        </p:nvSpPr>
        <p:spPr/>
        <p:txBody>
          <a:bodyPr/>
          <a:lstStyle/>
          <a:p>
            <a:r>
              <a:rPr lang="en-US"/>
              <a:t>Interrupted Stay and LCDS Assessment Completion</a:t>
            </a:r>
          </a:p>
        </p:txBody>
      </p:sp>
      <p:sp>
        <p:nvSpPr>
          <p:cNvPr id="3" name="Content Placeholder 2">
            <a:extLst>
              <a:ext uri="{FF2B5EF4-FFF2-40B4-BE49-F238E27FC236}">
                <a16:creationId xmlns:a16="http://schemas.microsoft.com/office/drawing/2014/main" id="{2D4C160E-D647-6B4C-9565-AF074636B0E1}"/>
              </a:ext>
            </a:extLst>
          </p:cNvPr>
          <p:cNvSpPr>
            <a:spLocks noGrp="1"/>
          </p:cNvSpPr>
          <p:nvPr>
            <p:ph sz="quarter" idx="10"/>
          </p:nvPr>
        </p:nvSpPr>
        <p:spPr/>
        <p:txBody>
          <a:bodyPr vert="horz" lIns="91440" tIns="45720" rIns="91440" bIns="45720" rtlCol="0" anchor="t">
            <a:noAutofit/>
          </a:bodyPr>
          <a:lstStyle/>
          <a:p>
            <a:r>
              <a:rPr lang="en-US" sz="2000" dirty="0">
                <a:latin typeface="Arial"/>
                <a:cs typeface="Arial"/>
              </a:rPr>
              <a:t>Program Interruption refers to an interruption in a patient’s care given by an LTCH because of the transfer of that patient to another hospital/facility per agreement for medical services (e.g., need for acute-care services). Such an interruption must not exceed 3 calendar days. </a:t>
            </a:r>
            <a:endParaRPr lang="en-US" sz="2000" dirty="0"/>
          </a:p>
          <a:p>
            <a:pPr lvl="1"/>
            <a:r>
              <a:rPr lang="en-US" sz="2000" dirty="0">
                <a:latin typeface="Arial"/>
                <a:cs typeface="Arial"/>
              </a:rPr>
              <a:t>If a patient is returning to the LTCH after more than 3 calendar days (day of transfer + 2 calendar days) at another hospital or facility, then an LCDS Discharge Assessment related to the transfer should be competed and a new LCDS Admission Assessment should be completed.</a:t>
            </a:r>
          </a:p>
          <a:p>
            <a:pPr lvl="1"/>
            <a:r>
              <a:rPr lang="en-US" sz="2000" dirty="0"/>
              <a:t>If a patient is returning to the LTCH after a stay at another hospital lasting less than 3 calendar days, then an LCDS Discharge Assessment related to the transfer should </a:t>
            </a:r>
            <a:r>
              <a:rPr lang="en-US" sz="2000" b="1" dirty="0"/>
              <a:t>not</a:t>
            </a:r>
            <a:r>
              <a:rPr lang="en-US" sz="2000" dirty="0"/>
              <a:t> be completed and a new LCDS Admission Assessment should </a:t>
            </a:r>
            <a:r>
              <a:rPr lang="en-US" sz="2000" b="1" dirty="0"/>
              <a:t>not</a:t>
            </a:r>
            <a:r>
              <a:rPr lang="en-US" sz="2000" dirty="0"/>
              <a:t> be completed. </a:t>
            </a:r>
          </a:p>
          <a:p>
            <a:pPr lvl="1"/>
            <a:r>
              <a:rPr lang="en-US" sz="2000" dirty="0"/>
              <a:t>If the patient did not return to the LTCH by day 3 of the transfer, it is no longer considered an “interrupted stay,” and the LTCH should complete an LTCH CARE Data Set Planned or Unplanned Discharge Assessment, as appropriate. </a:t>
            </a:r>
          </a:p>
          <a:p>
            <a:pPr lvl="1"/>
            <a:endParaRPr lang="en-US" dirty="0">
              <a:solidFill>
                <a:srgbClr val="FF0000"/>
              </a:solidFill>
            </a:endParaRPr>
          </a:p>
        </p:txBody>
      </p:sp>
    </p:spTree>
    <p:extLst>
      <p:ext uri="{BB962C8B-B14F-4D97-AF65-F5344CB8AC3E}">
        <p14:creationId xmlns:p14="http://schemas.microsoft.com/office/powerpoint/2010/main" val="3977259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1817A-F159-374B-ABBC-A81454A86461}"/>
              </a:ext>
            </a:extLst>
          </p:cNvPr>
          <p:cNvSpPr>
            <a:spLocks noGrp="1"/>
          </p:cNvSpPr>
          <p:nvPr>
            <p:ph type="title"/>
          </p:nvPr>
        </p:nvSpPr>
        <p:spPr/>
        <p:txBody>
          <a:bodyPr/>
          <a:lstStyle/>
          <a:p>
            <a:r>
              <a:rPr lang="en-US"/>
              <a:t>Where to Submit Data</a:t>
            </a:r>
            <a:r>
              <a:rPr lang="en-US">
                <a:solidFill>
                  <a:srgbClr val="FF0000"/>
                </a:solidFill>
              </a:rPr>
              <a:t>	</a:t>
            </a:r>
          </a:p>
        </p:txBody>
      </p:sp>
      <p:sp>
        <p:nvSpPr>
          <p:cNvPr id="3" name="Content Placeholder 2">
            <a:extLst>
              <a:ext uri="{FF2B5EF4-FFF2-40B4-BE49-F238E27FC236}">
                <a16:creationId xmlns:a16="http://schemas.microsoft.com/office/drawing/2014/main" id="{A366A675-F66E-2849-9A4B-49BA4F6DC205}"/>
              </a:ext>
            </a:extLst>
          </p:cNvPr>
          <p:cNvSpPr>
            <a:spLocks noGrp="1"/>
          </p:cNvSpPr>
          <p:nvPr>
            <p:ph sz="quarter" idx="10"/>
          </p:nvPr>
        </p:nvSpPr>
        <p:spPr>
          <a:xfrm>
            <a:off x="571500" y="1752600"/>
            <a:ext cx="5112124" cy="4114800"/>
          </a:xfrm>
        </p:spPr>
        <p:txBody>
          <a:bodyPr vert="horz" lIns="91440" tIns="45720" rIns="91440" bIns="45720" rtlCol="0" anchor="t">
            <a:normAutofit/>
          </a:bodyPr>
          <a:lstStyle/>
          <a:p>
            <a:r>
              <a:rPr lang="en-US" dirty="0"/>
              <a:t>LCDS records are submitted to CMS </a:t>
            </a:r>
            <a:r>
              <a:rPr lang="en-US" dirty="0" err="1"/>
              <a:t>iQIES</a:t>
            </a:r>
            <a:r>
              <a:rPr lang="en-US" dirty="0"/>
              <a:t>. </a:t>
            </a:r>
          </a:p>
          <a:p>
            <a:r>
              <a:rPr lang="en-US" dirty="0">
                <a:latin typeface="Arial"/>
                <a:cs typeface="Arial"/>
              </a:rPr>
              <a:t>Ensure that your submissions are in the correct format, contain the correct information, and will be accepted by </a:t>
            </a:r>
            <a:r>
              <a:rPr lang="en-US" dirty="0" err="1">
                <a:latin typeface="Arial"/>
                <a:cs typeface="Arial"/>
              </a:rPr>
              <a:t>iQIES</a:t>
            </a:r>
            <a:r>
              <a:rPr lang="en-US" dirty="0">
                <a:latin typeface="Arial"/>
                <a:cs typeface="Arial"/>
              </a:rPr>
              <a:t>.</a:t>
            </a:r>
          </a:p>
          <a:p>
            <a:r>
              <a:rPr lang="en-US" dirty="0"/>
              <a:t>The </a:t>
            </a:r>
            <a:r>
              <a:rPr lang="en-US" i="1" dirty="0" err="1"/>
              <a:t>iQIES</a:t>
            </a:r>
            <a:r>
              <a:rPr lang="en-US" i="1" dirty="0"/>
              <a:t> Reports Training Guide </a:t>
            </a:r>
            <a:r>
              <a:rPr lang="en-US" dirty="0"/>
              <a:t>is an important resource for providers.</a:t>
            </a:r>
          </a:p>
        </p:txBody>
      </p:sp>
      <p:pic>
        <p:nvPicPr>
          <p:cNvPr id="4" name="Picture 3" descr="Screenshot of the &quot;Welcome to iQIES&quot; Log In webpag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412" y="1945340"/>
            <a:ext cx="5841451" cy="2689337"/>
          </a:xfrm>
          <a:prstGeom prst="rect">
            <a:avLst/>
          </a:prstGeom>
        </p:spPr>
      </p:pic>
    </p:spTree>
    <p:custDataLst>
      <p:tags r:id="rId1"/>
    </p:custDataLst>
    <p:extLst>
      <p:ext uri="{BB962C8B-B14F-4D97-AF65-F5344CB8AC3E}">
        <p14:creationId xmlns:p14="http://schemas.microsoft.com/office/powerpoint/2010/main" val="3074755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5950-4CA5-ED45-9289-339F0D42C5D9}"/>
              </a:ext>
            </a:extLst>
          </p:cNvPr>
          <p:cNvSpPr>
            <a:spLocks noGrp="1"/>
          </p:cNvSpPr>
          <p:nvPr>
            <p:ph type="title"/>
          </p:nvPr>
        </p:nvSpPr>
        <p:spPr>
          <a:xfrm>
            <a:off x="0" y="0"/>
            <a:ext cx="12192000" cy="1371600"/>
          </a:xfrm>
        </p:spPr>
        <p:txBody>
          <a:bodyPr anchor="ctr">
            <a:normAutofit/>
          </a:bodyPr>
          <a:lstStyle/>
          <a:p>
            <a:r>
              <a:rPr lang="en-US"/>
              <a:t>How to Ensure That Data Submitted Are Accepted</a:t>
            </a:r>
          </a:p>
        </p:txBody>
      </p:sp>
      <p:sp>
        <p:nvSpPr>
          <p:cNvPr id="3" name="Content Placeholder 2">
            <a:extLst>
              <a:ext uri="{FF2B5EF4-FFF2-40B4-BE49-F238E27FC236}">
                <a16:creationId xmlns:a16="http://schemas.microsoft.com/office/drawing/2014/main" id="{7A5C36F2-D0F7-704E-B538-F1275845D232}"/>
              </a:ext>
            </a:extLst>
          </p:cNvPr>
          <p:cNvSpPr>
            <a:spLocks noGrp="1"/>
          </p:cNvSpPr>
          <p:nvPr>
            <p:ph sz="quarter" idx="10"/>
          </p:nvPr>
        </p:nvSpPr>
        <p:spPr>
          <a:xfrm>
            <a:off x="571500" y="1752600"/>
            <a:ext cx="5384800" cy="4191000"/>
          </a:xfrm>
        </p:spPr>
        <p:txBody>
          <a:bodyPr vert="horz" lIns="91440" tIns="45720" rIns="91440" bIns="45720" rtlCol="0" anchor="t">
            <a:noAutofit/>
          </a:bodyPr>
          <a:lstStyle/>
          <a:p>
            <a:pPr>
              <a:lnSpc>
                <a:spcPct val="90000"/>
              </a:lnSpc>
            </a:pPr>
            <a:r>
              <a:rPr lang="en-US" sz="2200" dirty="0" err="1">
                <a:solidFill>
                  <a:srgbClr val="262626"/>
                </a:solidFill>
                <a:latin typeface="Arial"/>
                <a:cs typeface="Arial"/>
              </a:rPr>
              <a:t>iQIES</a:t>
            </a:r>
            <a:r>
              <a:rPr lang="en-US" sz="2200" dirty="0">
                <a:latin typeface="Arial"/>
                <a:cs typeface="Arial"/>
              </a:rPr>
              <a:t>:</a:t>
            </a:r>
          </a:p>
          <a:p>
            <a:pPr lvl="1">
              <a:lnSpc>
                <a:spcPct val="90000"/>
              </a:lnSpc>
            </a:pPr>
            <a:r>
              <a:rPr lang="en-US" sz="2200" dirty="0">
                <a:latin typeface="Arial"/>
                <a:cs typeface="Arial"/>
              </a:rPr>
              <a:t>Confirms that the submission was received.</a:t>
            </a:r>
          </a:p>
          <a:p>
            <a:pPr lvl="1">
              <a:lnSpc>
                <a:spcPct val="90000"/>
              </a:lnSpc>
            </a:pPr>
            <a:r>
              <a:rPr lang="en-US" sz="2200" dirty="0">
                <a:latin typeface="Arial"/>
                <a:cs typeface="Arial"/>
              </a:rPr>
              <a:t>Includes the name of the file you submitted.</a:t>
            </a:r>
          </a:p>
          <a:p>
            <a:pPr marL="400050"/>
            <a:r>
              <a:rPr lang="en-US" sz="2200" b="1" dirty="0">
                <a:latin typeface="Arial"/>
                <a:cs typeface="Arial"/>
              </a:rPr>
              <a:t>The submission of data does not mean the data were accepted.</a:t>
            </a:r>
          </a:p>
          <a:p>
            <a:pPr marL="400050"/>
            <a:r>
              <a:rPr lang="en-US" sz="2200" dirty="0">
                <a:latin typeface="Arial"/>
                <a:cs typeface="Arial"/>
              </a:rPr>
              <a:t>The </a:t>
            </a:r>
            <a:r>
              <a:rPr lang="en-US" sz="2200" i="1" dirty="0">
                <a:latin typeface="Arial"/>
                <a:cs typeface="Arial"/>
              </a:rPr>
              <a:t>LTCH Provider Final Validation Report </a:t>
            </a:r>
            <a:r>
              <a:rPr lang="en-US" sz="2200" dirty="0">
                <a:latin typeface="Arial"/>
                <a:cs typeface="Arial"/>
              </a:rPr>
              <a:t>(FVR) will verify acceptance or rejection of LCDS records.</a:t>
            </a:r>
          </a:p>
        </p:txBody>
      </p:sp>
      <p:sp>
        <p:nvSpPr>
          <p:cNvPr id="6" name="TextBox 5">
            <a:extLst>
              <a:ext uri="{FF2B5EF4-FFF2-40B4-BE49-F238E27FC236}">
                <a16:creationId xmlns:a16="http://schemas.microsoft.com/office/drawing/2014/main" id="{9A0AA237-C77C-9E41-B77F-EFF639434C5C}"/>
              </a:ext>
            </a:extLst>
          </p:cNvPr>
          <p:cNvSpPr txBox="1"/>
          <p:nvPr/>
        </p:nvSpPr>
        <p:spPr>
          <a:xfrm>
            <a:off x="3403600" y="5503718"/>
            <a:ext cx="5384800" cy="820882"/>
          </a:xfrm>
          <a:prstGeom prst="rect">
            <a:avLst/>
          </a:prstGeom>
          <a:solidFill>
            <a:schemeClr val="tx2"/>
          </a:solidFill>
        </p:spPr>
        <p:txBody>
          <a:bodyPr wrap="square" lIns="121917" tIns="60958" rIns="121917" bIns="60958" rtlCol="0">
            <a:noAutofit/>
          </a:bodyPr>
          <a:lstStyle/>
          <a:p>
            <a:pPr marL="0" indent="0" algn="ctr">
              <a:buNone/>
            </a:pPr>
            <a:r>
              <a:rPr lang="en-US" sz="2400" b="1" dirty="0">
                <a:solidFill>
                  <a:schemeClr val="bg1"/>
                </a:solidFill>
              </a:rPr>
              <a:t>The FVR is the only way to verify that submitted files were also accepted.</a:t>
            </a:r>
            <a:endParaRPr lang="en-US" sz="4800" b="1" dirty="0">
              <a:solidFill>
                <a:schemeClr val="bg1"/>
              </a:solidFill>
            </a:endParaRPr>
          </a:p>
        </p:txBody>
      </p:sp>
      <p:pic>
        <p:nvPicPr>
          <p:cNvPr id="8" name="Picture 7" descr="Graphical user interface, application, Teams&#10;&#10;Description automatically generated">
            <a:extLst>
              <a:ext uri="{FF2B5EF4-FFF2-40B4-BE49-F238E27FC236}">
                <a16:creationId xmlns:a16="http://schemas.microsoft.com/office/drawing/2014/main" id="{855406F1-AB4B-4404-A075-80048326A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945" y="1804987"/>
            <a:ext cx="6000750" cy="3248025"/>
          </a:xfrm>
          <a:prstGeom prst="rect">
            <a:avLst/>
          </a:prstGeom>
        </p:spPr>
      </p:pic>
      <p:sp>
        <p:nvSpPr>
          <p:cNvPr id="5" name="Rectangle 4"/>
          <p:cNvSpPr/>
          <p:nvPr/>
        </p:nvSpPr>
        <p:spPr>
          <a:xfrm>
            <a:off x="6096000" y="4512850"/>
            <a:ext cx="4320988" cy="32273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63060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61A8-1A1F-1641-B3DC-7885C545A2CD}"/>
              </a:ext>
            </a:extLst>
          </p:cNvPr>
          <p:cNvSpPr>
            <a:spLocks noGrp="1"/>
          </p:cNvSpPr>
          <p:nvPr>
            <p:ph type="title"/>
          </p:nvPr>
        </p:nvSpPr>
        <p:spPr/>
        <p:txBody>
          <a:bodyPr/>
          <a:lstStyle/>
          <a:p>
            <a:r>
              <a:rPr lang="en-US"/>
              <a:t>Where do you submit LCDS for the LTCH QRP?</a:t>
            </a:r>
          </a:p>
        </p:txBody>
      </p:sp>
      <p:sp>
        <p:nvSpPr>
          <p:cNvPr id="3" name="Content Placeholder 2">
            <a:extLst>
              <a:ext uri="{FF2B5EF4-FFF2-40B4-BE49-F238E27FC236}">
                <a16:creationId xmlns:a16="http://schemas.microsoft.com/office/drawing/2014/main" id="{B1F377E0-2CB6-E347-9FD8-85BE82F6B03A}"/>
              </a:ext>
            </a:extLst>
          </p:cNvPr>
          <p:cNvSpPr>
            <a:spLocks noGrp="1"/>
          </p:cNvSpPr>
          <p:nvPr>
            <p:ph sz="quarter" idx="10"/>
          </p:nvPr>
        </p:nvSpPr>
        <p:spPr/>
        <p:txBody>
          <a:bodyPr vert="horz" lIns="0" tIns="45720" rIns="91440" bIns="45720" rtlCol="0" anchor="t">
            <a:normAutofit/>
          </a:bodyPr>
          <a:lstStyle/>
          <a:p>
            <a:r>
              <a:rPr lang="en-US" dirty="0"/>
              <a:t>The Nursing Home Survey Data Center.</a:t>
            </a:r>
          </a:p>
          <a:p>
            <a:r>
              <a:rPr lang="en-US" dirty="0"/>
              <a:t>Centers for Disease Control and Prevention.</a:t>
            </a:r>
          </a:p>
          <a:p>
            <a:r>
              <a:rPr lang="en-US" dirty="0"/>
              <a:t>The Quality Manager at your agency.</a:t>
            </a:r>
          </a:p>
          <a:p>
            <a:r>
              <a:rPr lang="en-US" dirty="0" err="1">
                <a:latin typeface="Arial"/>
                <a:cs typeface="Arial"/>
              </a:rPr>
              <a:t>iQIES</a:t>
            </a:r>
            <a:r>
              <a:rPr lang="en-US" dirty="0">
                <a:latin typeface="Arial"/>
                <a:cs typeface="Arial"/>
              </a:rPr>
              <a:t>.</a:t>
            </a:r>
          </a:p>
        </p:txBody>
      </p:sp>
      <p:sp>
        <p:nvSpPr>
          <p:cNvPr id="4" name="Text Placeholder 3">
            <a:extLst>
              <a:ext uri="{FF2B5EF4-FFF2-40B4-BE49-F238E27FC236}">
                <a16:creationId xmlns:a16="http://schemas.microsoft.com/office/drawing/2014/main" id="{1A0BF5E6-C9C9-1E47-B060-11FAB8C4107B}"/>
              </a:ext>
            </a:extLst>
          </p:cNvPr>
          <p:cNvSpPr>
            <a:spLocks noGrp="1"/>
          </p:cNvSpPr>
          <p:nvPr>
            <p:ph type="body" sz="quarter" idx="11"/>
          </p:nvPr>
        </p:nvSpPr>
        <p:spPr/>
        <p:txBody>
          <a:bodyPr/>
          <a:lstStyle/>
          <a:p>
            <a:r>
              <a:rPr lang="en-US"/>
              <a:t>4</a:t>
            </a:r>
          </a:p>
        </p:txBody>
      </p:sp>
    </p:spTree>
    <p:extLst>
      <p:ext uri="{BB962C8B-B14F-4D97-AF65-F5344CB8AC3E}">
        <p14:creationId xmlns:p14="http://schemas.microsoft.com/office/powerpoint/2010/main" val="240839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61A8-1A1F-1641-B3DC-7885C545A2CD}"/>
              </a:ext>
            </a:extLst>
          </p:cNvPr>
          <p:cNvSpPr>
            <a:spLocks noGrp="1"/>
          </p:cNvSpPr>
          <p:nvPr>
            <p:ph type="title"/>
          </p:nvPr>
        </p:nvSpPr>
        <p:spPr/>
        <p:txBody>
          <a:bodyPr/>
          <a:lstStyle/>
          <a:p>
            <a:r>
              <a:rPr lang="en-US">
                <a:latin typeface="Arial"/>
                <a:cs typeface="Arial"/>
              </a:rPr>
              <a:t>Where do you submit LCDS for the LTCH QRP? (cont.)</a:t>
            </a:r>
          </a:p>
        </p:txBody>
      </p:sp>
      <p:sp>
        <p:nvSpPr>
          <p:cNvPr id="3" name="Content Placeholder 2">
            <a:extLst>
              <a:ext uri="{FF2B5EF4-FFF2-40B4-BE49-F238E27FC236}">
                <a16:creationId xmlns:a16="http://schemas.microsoft.com/office/drawing/2014/main" id="{B1F377E0-2CB6-E347-9FD8-85BE82F6B03A}"/>
              </a:ext>
            </a:extLst>
          </p:cNvPr>
          <p:cNvSpPr>
            <a:spLocks noGrp="1"/>
          </p:cNvSpPr>
          <p:nvPr>
            <p:ph sz="quarter" idx="10"/>
          </p:nvPr>
        </p:nvSpPr>
        <p:spPr/>
        <p:txBody>
          <a:bodyPr vert="horz" lIns="0" tIns="45720" rIns="91440" bIns="45720" rtlCol="0" anchor="t">
            <a:normAutofit/>
          </a:bodyPr>
          <a:lstStyle/>
          <a:p>
            <a:r>
              <a:rPr lang="en-US" dirty="0"/>
              <a:t>The Nursing Home Survey Data Center.</a:t>
            </a:r>
          </a:p>
          <a:p>
            <a:r>
              <a:rPr lang="en-US" dirty="0"/>
              <a:t>Centers for Disease Control and Prevention.</a:t>
            </a:r>
          </a:p>
          <a:p>
            <a:r>
              <a:rPr lang="en-US" dirty="0"/>
              <a:t>The Quality Manager at your agency.</a:t>
            </a:r>
          </a:p>
          <a:p>
            <a:r>
              <a:rPr lang="en-US" b="1" dirty="0" err="1">
                <a:solidFill>
                  <a:srgbClr val="262626"/>
                </a:solidFill>
                <a:latin typeface="Arial"/>
                <a:cs typeface="Arial"/>
              </a:rPr>
              <a:t>iQIES</a:t>
            </a:r>
            <a:r>
              <a:rPr lang="en-US" b="1" dirty="0">
                <a:latin typeface="Arial"/>
                <a:cs typeface="Arial"/>
              </a:rPr>
              <a:t>.</a:t>
            </a:r>
          </a:p>
        </p:txBody>
      </p:sp>
      <p:sp>
        <p:nvSpPr>
          <p:cNvPr id="4" name="Text Placeholder 3">
            <a:extLst>
              <a:ext uri="{FF2B5EF4-FFF2-40B4-BE49-F238E27FC236}">
                <a16:creationId xmlns:a16="http://schemas.microsoft.com/office/drawing/2014/main" id="{1A0BF5E6-C9C9-1E47-B060-11FAB8C4107B}"/>
              </a:ext>
            </a:extLst>
          </p:cNvPr>
          <p:cNvSpPr>
            <a:spLocks noGrp="1"/>
          </p:cNvSpPr>
          <p:nvPr>
            <p:ph type="body" sz="quarter" idx="11"/>
          </p:nvPr>
        </p:nvSpPr>
        <p:spPr/>
        <p:txBody>
          <a:bodyPr/>
          <a:lstStyle/>
          <a:p>
            <a:r>
              <a:rPr lang="en-US"/>
              <a:t>4</a:t>
            </a:r>
          </a:p>
        </p:txBody>
      </p:sp>
      <p:pic>
        <p:nvPicPr>
          <p:cNvPr id="6" name="Picture 5">
            <a:extLst>
              <a:ext uri="{FF2B5EF4-FFF2-40B4-BE49-F238E27FC236}">
                <a16:creationId xmlns:a16="http://schemas.microsoft.com/office/drawing/2014/main" id="{568DE55D-C49D-984E-BA72-E93E76434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9" y="3568801"/>
            <a:ext cx="660299" cy="660299"/>
          </a:xfrm>
          <a:prstGeom prst="rect">
            <a:avLst/>
          </a:prstGeom>
        </p:spPr>
      </p:pic>
    </p:spTree>
    <p:extLst>
      <p:ext uri="{BB962C8B-B14F-4D97-AF65-F5344CB8AC3E}">
        <p14:creationId xmlns:p14="http://schemas.microsoft.com/office/powerpoint/2010/main" val="13660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D0605-A248-A340-B087-C3610BC54AEE}"/>
              </a:ext>
            </a:extLst>
          </p:cNvPr>
          <p:cNvSpPr>
            <a:spLocks noGrp="1"/>
          </p:cNvSpPr>
          <p:nvPr>
            <p:ph sz="quarter" idx="11"/>
          </p:nvPr>
        </p:nvSpPr>
        <p:spPr/>
        <p:txBody>
          <a:bodyPr/>
          <a:lstStyle/>
          <a:p>
            <a:r>
              <a:rPr lang="en-US" err="1"/>
              <a:t>iQIES</a:t>
            </a:r>
            <a:r>
              <a:rPr lang="en-US"/>
              <a:t> Reports</a:t>
            </a:r>
          </a:p>
        </p:txBody>
      </p:sp>
    </p:spTree>
    <p:extLst>
      <p:ext uri="{BB962C8B-B14F-4D97-AF65-F5344CB8AC3E}">
        <p14:creationId xmlns:p14="http://schemas.microsoft.com/office/powerpoint/2010/main" val="4100157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956C-8907-0644-8A39-98EDB244358D}"/>
              </a:ext>
            </a:extLst>
          </p:cNvPr>
          <p:cNvSpPr>
            <a:spLocks noGrp="1"/>
          </p:cNvSpPr>
          <p:nvPr>
            <p:ph type="title"/>
          </p:nvPr>
        </p:nvSpPr>
        <p:spPr>
          <a:xfrm>
            <a:off x="0" y="0"/>
            <a:ext cx="12192000" cy="1371600"/>
          </a:xfrm>
        </p:spPr>
        <p:txBody>
          <a:bodyPr anchor="ctr">
            <a:normAutofit/>
          </a:bodyPr>
          <a:lstStyle/>
          <a:p>
            <a:r>
              <a:rPr lang="en-US"/>
              <a:t>How to Access </a:t>
            </a:r>
            <a:r>
              <a:rPr lang="en-US" err="1"/>
              <a:t>iQIES</a:t>
            </a:r>
            <a:r>
              <a:rPr lang="en-US"/>
              <a:t> Reports</a:t>
            </a:r>
          </a:p>
        </p:txBody>
      </p:sp>
      <p:sp>
        <p:nvSpPr>
          <p:cNvPr id="3" name="Content Placeholder 2">
            <a:extLst>
              <a:ext uri="{FF2B5EF4-FFF2-40B4-BE49-F238E27FC236}">
                <a16:creationId xmlns:a16="http://schemas.microsoft.com/office/drawing/2014/main" id="{A959F852-EEC9-E34E-A042-C95E263844B7}"/>
              </a:ext>
            </a:extLst>
          </p:cNvPr>
          <p:cNvSpPr>
            <a:spLocks noGrp="1"/>
          </p:cNvSpPr>
          <p:nvPr>
            <p:ph sz="quarter" idx="10"/>
          </p:nvPr>
        </p:nvSpPr>
        <p:spPr>
          <a:xfrm>
            <a:off x="571500" y="1752600"/>
            <a:ext cx="11049000" cy="1371600"/>
          </a:xfrm>
        </p:spPr>
        <p:txBody>
          <a:bodyPr>
            <a:normAutofit/>
          </a:bodyPr>
          <a:lstStyle/>
          <a:p>
            <a:pPr>
              <a:lnSpc>
                <a:spcPct val="90000"/>
              </a:lnSpc>
            </a:pPr>
            <a:r>
              <a:rPr lang="en-US" sz="2000"/>
              <a:t>There are many valuable reports in </a:t>
            </a:r>
            <a:r>
              <a:rPr lang="en-US" sz="2000" err="1"/>
              <a:t>iQIES</a:t>
            </a:r>
            <a:r>
              <a:rPr lang="en-US" sz="2000"/>
              <a:t>.</a:t>
            </a:r>
          </a:p>
          <a:p>
            <a:pPr lvl="1">
              <a:lnSpc>
                <a:spcPct val="90000"/>
              </a:lnSpc>
            </a:pPr>
            <a:r>
              <a:rPr lang="en-US" sz="2000"/>
              <a:t>Select </a:t>
            </a:r>
            <a:r>
              <a:rPr lang="en-US" sz="2000" i="1"/>
              <a:t>My Reports </a:t>
            </a:r>
            <a:r>
              <a:rPr lang="en-US" sz="2000"/>
              <a:t>from the </a:t>
            </a:r>
            <a:r>
              <a:rPr lang="en-US" sz="2000" i="1"/>
              <a:t>Reports</a:t>
            </a:r>
            <a:r>
              <a:rPr lang="en-US" sz="2000"/>
              <a:t> menu dropdown to view all your saved reports, which can be organized into folders.</a:t>
            </a:r>
          </a:p>
        </p:txBody>
      </p:sp>
      <p:pic>
        <p:nvPicPr>
          <p:cNvPr id="5" name="Picture 4" descr="Graphical user interface, application, Teams&#10;&#10;Description automatically generated">
            <a:extLst>
              <a:ext uri="{FF2B5EF4-FFF2-40B4-BE49-F238E27FC236}">
                <a16:creationId xmlns:a16="http://schemas.microsoft.com/office/drawing/2014/main" id="{2E0CDF52-D6EF-4FE2-87D9-90DECC1B1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25" y="2819400"/>
            <a:ext cx="6000750" cy="3248025"/>
          </a:xfrm>
          <a:prstGeom prst="rect">
            <a:avLst/>
          </a:prstGeom>
        </p:spPr>
      </p:pic>
    </p:spTree>
    <p:extLst>
      <p:ext uri="{BB962C8B-B14F-4D97-AF65-F5344CB8AC3E}">
        <p14:creationId xmlns:p14="http://schemas.microsoft.com/office/powerpoint/2010/main" val="38694709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F0E02-91EC-734D-99D8-C7F8E513FB64}"/>
              </a:ext>
            </a:extLst>
          </p:cNvPr>
          <p:cNvSpPr>
            <a:spLocks noGrp="1"/>
          </p:cNvSpPr>
          <p:nvPr>
            <p:ph type="title"/>
          </p:nvPr>
        </p:nvSpPr>
        <p:spPr/>
        <p:txBody>
          <a:bodyPr/>
          <a:lstStyle/>
          <a:p>
            <a:r>
              <a:rPr lang="en-US"/>
              <a:t>How to Access iQIES Reports (cont.)</a:t>
            </a:r>
          </a:p>
        </p:txBody>
      </p:sp>
      <p:sp>
        <p:nvSpPr>
          <p:cNvPr id="6" name="TextBox 5">
            <a:extLst>
              <a:ext uri="{FF2B5EF4-FFF2-40B4-BE49-F238E27FC236}">
                <a16:creationId xmlns:a16="http://schemas.microsoft.com/office/drawing/2014/main" id="{9A51A27A-0386-A148-9EFE-B7E942A0B626}"/>
              </a:ext>
            </a:extLst>
          </p:cNvPr>
          <p:cNvSpPr txBox="1"/>
          <p:nvPr/>
        </p:nvSpPr>
        <p:spPr>
          <a:xfrm>
            <a:off x="10538847" y="4618495"/>
            <a:ext cx="0" cy="0"/>
          </a:xfrm>
          <a:prstGeom prst="rect">
            <a:avLst/>
          </a:prstGeom>
        </p:spPr>
        <p:txBody>
          <a:bodyPr wrap="none" lIns="121917" tIns="60958" rIns="121917" bIns="60958" rtlCol="0">
            <a:noAutofit/>
          </a:bodyPr>
          <a:lstStyle/>
          <a:p>
            <a:pPr marL="0" indent="0" algn="ctr">
              <a:buNone/>
            </a:pPr>
            <a:endParaRPr lang="en-US" sz="4800" b="1">
              <a:solidFill>
                <a:schemeClr val="bg1"/>
              </a:solidFill>
            </a:endParaRPr>
          </a:p>
        </p:txBody>
      </p:sp>
      <p:sp>
        <p:nvSpPr>
          <p:cNvPr id="3" name="Content Placeholder 2"/>
          <p:cNvSpPr>
            <a:spLocks noGrp="1"/>
          </p:cNvSpPr>
          <p:nvPr>
            <p:ph sz="quarter" idx="10"/>
          </p:nvPr>
        </p:nvSpPr>
        <p:spPr>
          <a:xfrm>
            <a:off x="571500" y="1752600"/>
            <a:ext cx="10995660" cy="667871"/>
          </a:xfrm>
        </p:spPr>
        <p:txBody>
          <a:bodyPr vert="horz" lIns="91440" tIns="45720" rIns="91440" bIns="45720" rtlCol="0" anchor="t">
            <a:noAutofit/>
          </a:bodyPr>
          <a:lstStyle/>
          <a:p>
            <a:r>
              <a:rPr lang="en-US">
                <a:latin typeface="Arial"/>
                <a:cs typeface="Arial"/>
              </a:rPr>
              <a:t>To find a report, select </a:t>
            </a:r>
            <a:r>
              <a:rPr lang="en-US" i="1">
                <a:latin typeface="Arial"/>
                <a:cs typeface="Arial"/>
              </a:rPr>
              <a:t>Find a Report Type </a:t>
            </a:r>
            <a:r>
              <a:rPr lang="en-US">
                <a:latin typeface="Arial"/>
                <a:cs typeface="Arial"/>
              </a:rPr>
              <a:t>from the</a:t>
            </a:r>
            <a:r>
              <a:rPr lang="en-US" i="1">
                <a:latin typeface="Arial"/>
                <a:cs typeface="Arial"/>
              </a:rPr>
              <a:t> Reports</a:t>
            </a:r>
            <a:r>
              <a:rPr lang="en-US">
                <a:latin typeface="Arial"/>
                <a:cs typeface="Arial"/>
              </a:rPr>
              <a:t> dropdown menu.</a:t>
            </a:r>
          </a:p>
        </p:txBody>
      </p:sp>
      <p:pic>
        <p:nvPicPr>
          <p:cNvPr id="7" name="Picture 6" descr="A screenshot of the &quot;Welcoem to iQIES&quot; web page showing how to access &quot;Find a Report Type&quot; from the &quot;Reports&quot; dropdown arrow.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803" y="2537012"/>
            <a:ext cx="9623498" cy="3083858"/>
          </a:xfrm>
          <a:prstGeom prst="rect">
            <a:avLst/>
          </a:prstGeom>
        </p:spPr>
      </p:pic>
    </p:spTree>
    <p:custDataLst>
      <p:tags r:id="rId1"/>
    </p:custDataLst>
    <p:extLst>
      <p:ext uri="{BB962C8B-B14F-4D97-AF65-F5344CB8AC3E}">
        <p14:creationId xmlns:p14="http://schemas.microsoft.com/office/powerpoint/2010/main" val="2969407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BF7AEA0-FB5A-D045-9290-AC0566E88AF8}"/>
              </a:ext>
            </a:extLst>
          </p:cNvPr>
          <p:cNvSpPr/>
          <p:nvPr/>
        </p:nvSpPr>
        <p:spPr>
          <a:xfrm>
            <a:off x="533400" y="1752600"/>
            <a:ext cx="9829800" cy="41148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F1B06-31F7-544E-89B1-6A00A0EE5E6E}"/>
              </a:ext>
            </a:extLst>
          </p:cNvPr>
          <p:cNvSpPr>
            <a:spLocks noGrp="1"/>
          </p:cNvSpPr>
          <p:nvPr>
            <p:ph type="title"/>
          </p:nvPr>
        </p:nvSpPr>
        <p:spPr/>
        <p:txBody>
          <a:bodyPr/>
          <a:lstStyle/>
          <a:p>
            <a:r>
              <a:rPr lang="en-US" dirty="0">
                <a:latin typeface="Arial"/>
                <a:cs typeface="Arial"/>
              </a:rPr>
              <a:t>Public Reporting </a:t>
            </a:r>
            <a:endParaRPr lang="en-US" dirty="0">
              <a:solidFill>
                <a:srgbClr val="FF0000"/>
              </a:solidFill>
              <a:latin typeface="Arial"/>
              <a:cs typeface="Arial"/>
            </a:endParaRPr>
          </a:p>
        </p:txBody>
      </p:sp>
      <p:graphicFrame>
        <p:nvGraphicFramePr>
          <p:cNvPr id="4" name="Table 4">
            <a:extLst>
              <a:ext uri="{FF2B5EF4-FFF2-40B4-BE49-F238E27FC236}">
                <a16:creationId xmlns:a16="http://schemas.microsoft.com/office/drawing/2014/main" id="{B7F00030-59A0-1F4A-83E8-61AA7121F824}"/>
              </a:ext>
            </a:extLst>
          </p:cNvPr>
          <p:cNvGraphicFramePr>
            <a:graphicFrameLocks noGrp="1"/>
          </p:cNvGraphicFramePr>
          <p:nvPr>
            <p:ph sz="quarter" idx="10"/>
          </p:nvPr>
        </p:nvGraphicFramePr>
        <p:xfrm>
          <a:off x="1638300" y="2324100"/>
          <a:ext cx="7734300" cy="3200400"/>
        </p:xfrm>
        <a:graphic>
          <a:graphicData uri="http://schemas.openxmlformats.org/drawingml/2006/table">
            <a:tbl>
              <a:tblPr firstRow="1" bandRow="1">
                <a:tableStyleId>{5C22544A-7EE6-4342-B048-85BDC9FD1C3A}</a:tableStyleId>
              </a:tblPr>
              <a:tblGrid>
                <a:gridCol w="3867150">
                  <a:extLst>
                    <a:ext uri="{9D8B030D-6E8A-4147-A177-3AD203B41FA5}">
                      <a16:colId xmlns:a16="http://schemas.microsoft.com/office/drawing/2014/main" val="1420400236"/>
                    </a:ext>
                  </a:extLst>
                </a:gridCol>
                <a:gridCol w="3867150">
                  <a:extLst>
                    <a:ext uri="{9D8B030D-6E8A-4147-A177-3AD203B41FA5}">
                      <a16:colId xmlns:a16="http://schemas.microsoft.com/office/drawing/2014/main" val="1461965603"/>
                    </a:ext>
                  </a:extLst>
                </a:gridCol>
              </a:tblGrid>
              <a:tr h="3200400">
                <a:tc>
                  <a:txBody>
                    <a:bodyPr/>
                    <a:lstStyle/>
                    <a:p>
                      <a:endParaRPr lang="en-US"/>
                    </a:p>
                  </a:txBody>
                  <a:tcPr>
                    <a:solidFill>
                      <a:schemeClr val="accent6">
                        <a:lumMod val="20000"/>
                        <a:lumOff val="80000"/>
                      </a:schemeClr>
                    </a:solidFill>
                  </a:tcPr>
                </a:tc>
                <a:tc>
                  <a:txBody>
                    <a:bodyPr/>
                    <a:lstStyle/>
                    <a:p>
                      <a:endParaRPr lang="en-US"/>
                    </a:p>
                  </a:txBody>
                  <a:tcPr>
                    <a:solidFill>
                      <a:schemeClr val="accent3">
                        <a:lumMod val="40000"/>
                        <a:lumOff val="60000"/>
                      </a:schemeClr>
                    </a:solidFill>
                  </a:tcPr>
                </a:tc>
                <a:extLst>
                  <a:ext uri="{0D108BD9-81ED-4DB2-BD59-A6C34878D82A}">
                    <a16:rowId xmlns:a16="http://schemas.microsoft.com/office/drawing/2014/main" val="1449529278"/>
                  </a:ext>
                </a:extLst>
              </a:tr>
            </a:tbl>
          </a:graphicData>
        </a:graphic>
      </p:graphicFrame>
      <p:sp>
        <p:nvSpPr>
          <p:cNvPr id="6" name="TextBox 5">
            <a:extLst>
              <a:ext uri="{FF2B5EF4-FFF2-40B4-BE49-F238E27FC236}">
                <a16:creationId xmlns:a16="http://schemas.microsoft.com/office/drawing/2014/main" id="{75AFD36C-80AA-1C40-A8C2-E87BEF5F0B00}"/>
              </a:ext>
            </a:extLst>
          </p:cNvPr>
          <p:cNvSpPr txBox="1"/>
          <p:nvPr/>
        </p:nvSpPr>
        <p:spPr>
          <a:xfrm>
            <a:off x="762000" y="1866900"/>
            <a:ext cx="4914900" cy="381000"/>
          </a:xfrm>
          <a:prstGeom prst="rect">
            <a:avLst/>
          </a:prstGeom>
        </p:spPr>
        <p:txBody>
          <a:bodyPr wrap="square" lIns="121917" tIns="60958" rIns="121917" bIns="60958" rtlCol="0">
            <a:noAutofit/>
          </a:bodyPr>
          <a:lstStyle/>
          <a:p>
            <a:pPr marL="0" indent="0" algn="ctr">
              <a:buNone/>
            </a:pPr>
            <a:r>
              <a:rPr lang="en-US" b="1"/>
              <a:t>Reporting		</a:t>
            </a:r>
            <a:r>
              <a:rPr lang="en-US" b="1" err="1"/>
              <a:t>iQIES</a:t>
            </a:r>
            <a:r>
              <a:rPr lang="en-US" b="1"/>
              <a:t> Reporting</a:t>
            </a:r>
            <a:r>
              <a:rPr lang="en-US" sz="1400" b="1"/>
              <a:t>						</a:t>
            </a:r>
          </a:p>
        </p:txBody>
      </p:sp>
      <p:sp>
        <p:nvSpPr>
          <p:cNvPr id="7" name="Rounded Rectangle 6">
            <a:extLst>
              <a:ext uri="{FF2B5EF4-FFF2-40B4-BE49-F238E27FC236}">
                <a16:creationId xmlns:a16="http://schemas.microsoft.com/office/drawing/2014/main" id="{9D72A9A3-DD9B-6442-A6FA-6E51E5EEC705}"/>
              </a:ext>
            </a:extLst>
          </p:cNvPr>
          <p:cNvSpPr/>
          <p:nvPr/>
        </p:nvSpPr>
        <p:spPr>
          <a:xfrm>
            <a:off x="1851732" y="3151227"/>
            <a:ext cx="1554480" cy="82296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Review &amp; Correct Report</a:t>
            </a:r>
          </a:p>
        </p:txBody>
      </p:sp>
      <p:sp>
        <p:nvSpPr>
          <p:cNvPr id="9" name="Rounded Rectangle 8">
            <a:extLst>
              <a:ext uri="{FF2B5EF4-FFF2-40B4-BE49-F238E27FC236}">
                <a16:creationId xmlns:a16="http://schemas.microsoft.com/office/drawing/2014/main" id="{6FF5645F-0B4A-3C49-8835-32C3EE712779}"/>
              </a:ext>
            </a:extLst>
          </p:cNvPr>
          <p:cNvSpPr/>
          <p:nvPr/>
        </p:nvSpPr>
        <p:spPr>
          <a:xfrm>
            <a:off x="5638800" y="3474720"/>
            <a:ext cx="1554480" cy="82296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Provider Preview Report</a:t>
            </a:r>
          </a:p>
        </p:txBody>
      </p:sp>
      <p:sp>
        <p:nvSpPr>
          <p:cNvPr id="10" name="Rounded Rectangle 9">
            <a:extLst>
              <a:ext uri="{FF2B5EF4-FFF2-40B4-BE49-F238E27FC236}">
                <a16:creationId xmlns:a16="http://schemas.microsoft.com/office/drawing/2014/main" id="{13D0EDE6-4B97-0848-93F4-B521A028BD5A}"/>
              </a:ext>
            </a:extLst>
          </p:cNvPr>
          <p:cNvSpPr/>
          <p:nvPr/>
        </p:nvSpPr>
        <p:spPr>
          <a:xfrm>
            <a:off x="7543800" y="3474720"/>
            <a:ext cx="1554480" cy="82296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Care Compare</a:t>
            </a:r>
          </a:p>
        </p:txBody>
      </p:sp>
      <p:sp>
        <p:nvSpPr>
          <p:cNvPr id="11" name="TextBox 10">
            <a:extLst>
              <a:ext uri="{FF2B5EF4-FFF2-40B4-BE49-F238E27FC236}">
                <a16:creationId xmlns:a16="http://schemas.microsoft.com/office/drawing/2014/main" id="{0992E6D8-5103-464E-A6D5-60C3945769DD}"/>
              </a:ext>
            </a:extLst>
          </p:cNvPr>
          <p:cNvSpPr txBox="1"/>
          <p:nvPr/>
        </p:nvSpPr>
        <p:spPr>
          <a:xfrm>
            <a:off x="1638300" y="5162550"/>
            <a:ext cx="7734300" cy="361950"/>
          </a:xfrm>
          <a:prstGeom prst="rect">
            <a:avLst/>
          </a:prstGeom>
        </p:spPr>
        <p:txBody>
          <a:bodyPr wrap="square" lIns="121917" tIns="60958" rIns="121917" bIns="60958" rtlCol="0">
            <a:noAutofit/>
          </a:bodyPr>
          <a:lstStyle/>
          <a:p>
            <a:pPr marL="0" indent="0" algn="ctr">
              <a:buNone/>
            </a:pPr>
            <a:r>
              <a:rPr lang="en-US" b="1"/>
              <a:t>Confidential Reporting		                                     Public Reporting</a:t>
            </a:r>
            <a:r>
              <a:rPr lang="en-US" sz="1400" b="1"/>
              <a:t>						</a:t>
            </a:r>
          </a:p>
        </p:txBody>
      </p:sp>
      <p:sp>
        <p:nvSpPr>
          <p:cNvPr id="12" name="Rectangle 11">
            <a:extLst>
              <a:ext uri="{FF2B5EF4-FFF2-40B4-BE49-F238E27FC236}">
                <a16:creationId xmlns:a16="http://schemas.microsoft.com/office/drawing/2014/main" id="{695FC313-30BD-714F-919C-163A63FC48CC}"/>
              </a:ext>
            </a:extLst>
          </p:cNvPr>
          <p:cNvSpPr/>
          <p:nvPr/>
        </p:nvSpPr>
        <p:spPr>
          <a:xfrm>
            <a:off x="1619250" y="2321421"/>
            <a:ext cx="5695950" cy="3200400"/>
          </a:xfrm>
          <a:prstGeom prst="rect">
            <a:avLst/>
          </a:prstGeom>
          <a:noFill/>
          <a:ln w="349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59A06F2-EB29-D14A-A959-10819431C5B7}"/>
              </a:ext>
            </a:extLst>
          </p:cNvPr>
          <p:cNvSpPr/>
          <p:nvPr/>
        </p:nvSpPr>
        <p:spPr>
          <a:xfrm>
            <a:off x="2678610" y="4115723"/>
            <a:ext cx="1554480" cy="82296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QM Reports</a:t>
            </a:r>
          </a:p>
        </p:txBody>
      </p:sp>
      <p:sp>
        <p:nvSpPr>
          <p:cNvPr id="14" name="Rounded Rectangle 13">
            <a:extLst>
              <a:ext uri="{FF2B5EF4-FFF2-40B4-BE49-F238E27FC236}">
                <a16:creationId xmlns:a16="http://schemas.microsoft.com/office/drawing/2014/main" id="{9F54F117-F59F-8547-8E2D-03A8BC69FA41}"/>
              </a:ext>
            </a:extLst>
          </p:cNvPr>
          <p:cNvSpPr/>
          <p:nvPr/>
        </p:nvSpPr>
        <p:spPr>
          <a:xfrm>
            <a:off x="3536255" y="3135422"/>
            <a:ext cx="1554480" cy="82296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 Provider Threshold  Report</a:t>
            </a:r>
          </a:p>
        </p:txBody>
      </p:sp>
    </p:spTree>
    <p:extLst>
      <p:ext uri="{BB962C8B-B14F-4D97-AF65-F5344CB8AC3E}">
        <p14:creationId xmlns:p14="http://schemas.microsoft.com/office/powerpoint/2010/main" val="1616896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9138-DB27-0E4F-9B0C-AC5CF034874A}"/>
              </a:ext>
            </a:extLst>
          </p:cNvPr>
          <p:cNvSpPr>
            <a:spLocks noGrp="1"/>
          </p:cNvSpPr>
          <p:nvPr>
            <p:ph type="title"/>
          </p:nvPr>
        </p:nvSpPr>
        <p:spPr>
          <a:xfrm>
            <a:off x="0" y="0"/>
            <a:ext cx="12192000" cy="1371600"/>
          </a:xfrm>
        </p:spPr>
        <p:txBody>
          <a:bodyPr anchor="ctr">
            <a:normAutofit/>
          </a:bodyPr>
          <a:lstStyle/>
          <a:p>
            <a:r>
              <a:rPr lang="en-US"/>
              <a:t>Final Validation, Review and Correct, and Provider Threshold Reports</a:t>
            </a:r>
          </a:p>
        </p:txBody>
      </p:sp>
      <p:grpSp>
        <p:nvGrpSpPr>
          <p:cNvPr id="13" name="Group 12">
            <a:extLst>
              <a:ext uri="{FF2B5EF4-FFF2-40B4-BE49-F238E27FC236}">
                <a16:creationId xmlns:a16="http://schemas.microsoft.com/office/drawing/2014/main" id="{78DE3813-6E17-4C40-A00E-588397B7493A}"/>
              </a:ext>
            </a:extLst>
          </p:cNvPr>
          <p:cNvGrpSpPr/>
          <p:nvPr/>
        </p:nvGrpSpPr>
        <p:grpSpPr>
          <a:xfrm>
            <a:off x="1161142" y="1880809"/>
            <a:ext cx="9867900" cy="4076701"/>
            <a:chOff x="914400" y="1904999"/>
            <a:chExt cx="9867900" cy="4076701"/>
          </a:xfrm>
        </p:grpSpPr>
        <p:pic>
          <p:nvPicPr>
            <p:cNvPr id="7" name="Picture 6" descr="An icon representing the Review and Correct Report.">
              <a:extLst>
                <a:ext uri="{FF2B5EF4-FFF2-40B4-BE49-F238E27FC236}">
                  <a16:creationId xmlns:a16="http://schemas.microsoft.com/office/drawing/2014/main" id="{FDD9B9D5-C0EF-2841-AB7A-36030F50FB24}"/>
                </a:ext>
              </a:extLst>
            </p:cNvPr>
            <p:cNvPicPr>
              <a:picLocks noChangeAspect="1"/>
            </p:cNvPicPr>
            <p:nvPr/>
          </p:nvPicPr>
          <p:blipFill rotWithShape="1">
            <a:blip r:embed="rId3">
              <a:extLst>
                <a:ext uri="{28A0092B-C50C-407E-A947-70E740481C1C}">
                  <a14:useLocalDpi xmlns:a14="http://schemas.microsoft.com/office/drawing/2010/main" val="0"/>
                </a:ext>
              </a:extLst>
            </a:blip>
            <a:srcRect l="6732" t="3516" r="6614" b="3602"/>
            <a:stretch/>
          </p:blipFill>
          <p:spPr>
            <a:xfrm>
              <a:off x="4381498" y="1904999"/>
              <a:ext cx="2933701" cy="4076701"/>
            </a:xfrm>
            <a:prstGeom prst="rect">
              <a:avLst/>
            </a:prstGeom>
            <a:noFill/>
            <a:effectLst/>
          </p:spPr>
        </p:pic>
        <p:pic>
          <p:nvPicPr>
            <p:cNvPr id="5" name="Picture 4" descr="An icon representing the Provider Threshold Report.">
              <a:extLst>
                <a:ext uri="{FF2B5EF4-FFF2-40B4-BE49-F238E27FC236}">
                  <a16:creationId xmlns:a16="http://schemas.microsoft.com/office/drawing/2014/main" id="{4BACCBBC-0CF6-B74E-A9C0-822FD11ED94B}"/>
                </a:ext>
              </a:extLst>
            </p:cNvPr>
            <p:cNvPicPr>
              <a:picLocks noChangeAspect="1"/>
            </p:cNvPicPr>
            <p:nvPr/>
          </p:nvPicPr>
          <p:blipFill rotWithShape="1">
            <a:blip r:embed="rId4">
              <a:extLst>
                <a:ext uri="{28A0092B-C50C-407E-A947-70E740481C1C}">
                  <a14:useLocalDpi xmlns:a14="http://schemas.microsoft.com/office/drawing/2010/main" val="0"/>
                </a:ext>
              </a:extLst>
            </a:blip>
            <a:srcRect l="6773" t="3515" r="6572" b="3604"/>
            <a:stretch/>
          </p:blipFill>
          <p:spPr>
            <a:xfrm>
              <a:off x="7848600" y="1905000"/>
              <a:ext cx="2933700" cy="4076700"/>
            </a:xfrm>
            <a:prstGeom prst="rect">
              <a:avLst/>
            </a:prstGeom>
            <a:noFill/>
            <a:effectLst/>
          </p:spPr>
        </p:pic>
        <p:pic>
          <p:nvPicPr>
            <p:cNvPr id="9" name="Picture 8" descr="An icon representing the Final Validation Report.">
              <a:extLst>
                <a:ext uri="{FF2B5EF4-FFF2-40B4-BE49-F238E27FC236}">
                  <a16:creationId xmlns:a16="http://schemas.microsoft.com/office/drawing/2014/main" id="{015DE972-9B0E-794A-89B6-8C4424C8DC72}"/>
                </a:ext>
              </a:extLst>
            </p:cNvPr>
            <p:cNvPicPr>
              <a:picLocks noChangeAspect="1"/>
            </p:cNvPicPr>
            <p:nvPr/>
          </p:nvPicPr>
          <p:blipFill rotWithShape="1">
            <a:blip r:embed="rId5">
              <a:extLst>
                <a:ext uri="{28A0092B-C50C-407E-A947-70E740481C1C}">
                  <a14:useLocalDpi xmlns:a14="http://schemas.microsoft.com/office/drawing/2010/main" val="0"/>
                </a:ext>
              </a:extLst>
            </a:blip>
            <a:srcRect l="6753" t="3516" r="6593" b="3602"/>
            <a:stretch/>
          </p:blipFill>
          <p:spPr>
            <a:xfrm>
              <a:off x="914400" y="1904999"/>
              <a:ext cx="2933697" cy="4076701"/>
            </a:xfrm>
            <a:prstGeom prst="rect">
              <a:avLst/>
            </a:prstGeom>
            <a:noFill/>
            <a:effectLst/>
          </p:spPr>
        </p:pic>
      </p:grpSp>
    </p:spTree>
    <p:extLst>
      <p:ext uri="{BB962C8B-B14F-4D97-AF65-F5344CB8AC3E}">
        <p14:creationId xmlns:p14="http://schemas.microsoft.com/office/powerpoint/2010/main" val="3269498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84214D-DAE4-664B-B94F-482F033695BE}"/>
              </a:ext>
            </a:extLst>
          </p:cNvPr>
          <p:cNvSpPr>
            <a:spLocks noGrp="1"/>
          </p:cNvSpPr>
          <p:nvPr>
            <p:ph idx="17"/>
          </p:nvPr>
        </p:nvSpPr>
        <p:spPr/>
        <p:txBody>
          <a:bodyPr/>
          <a:lstStyle/>
          <a:p>
            <a:pPr marL="0" indent="0">
              <a:buNone/>
            </a:pPr>
            <a:r>
              <a:rPr lang="en-US">
                <a:solidFill>
                  <a:schemeClr val="tx1">
                    <a:lumMod val="85000"/>
                    <a:lumOff val="15000"/>
                  </a:schemeClr>
                </a:solidFill>
                <a:latin typeface="Arial"/>
                <a:cs typeface="Arial"/>
              </a:rPr>
              <a:t>Teresa Mota, B.S.N., R.N.</a:t>
            </a:r>
          </a:p>
          <a:p>
            <a:pPr marL="0" indent="0">
              <a:buNone/>
            </a:pPr>
            <a:r>
              <a:rPr lang="en-US">
                <a:solidFill>
                  <a:schemeClr val="tx1">
                    <a:lumMod val="85000"/>
                    <a:lumOff val="15000"/>
                  </a:schemeClr>
                </a:solidFill>
              </a:rPr>
              <a:t>Associate Scientist/Nurse Researcher</a:t>
            </a:r>
          </a:p>
          <a:p>
            <a:pPr marL="0" indent="0">
              <a:buNone/>
            </a:pPr>
            <a:r>
              <a:rPr lang="en-US">
                <a:solidFill>
                  <a:schemeClr val="tx1">
                    <a:lumMod val="85000"/>
                    <a:lumOff val="15000"/>
                  </a:schemeClr>
                </a:solidFill>
                <a:latin typeface="Arial"/>
                <a:cs typeface="Arial"/>
              </a:rPr>
              <a:t>Abt Associates</a:t>
            </a:r>
          </a:p>
        </p:txBody>
      </p:sp>
      <p:sp>
        <p:nvSpPr>
          <p:cNvPr id="3" name="Title 2">
            <a:extLst>
              <a:ext uri="{FF2B5EF4-FFF2-40B4-BE49-F238E27FC236}">
                <a16:creationId xmlns:a16="http://schemas.microsoft.com/office/drawing/2014/main" id="{5A2614DE-45F3-1B47-BCE9-138F4A293193}"/>
              </a:ext>
            </a:extLst>
          </p:cNvPr>
          <p:cNvSpPr>
            <a:spLocks noGrp="1"/>
          </p:cNvSpPr>
          <p:nvPr>
            <p:ph type="title"/>
          </p:nvPr>
        </p:nvSpPr>
        <p:spPr/>
        <p:txBody>
          <a:bodyPr/>
          <a:lstStyle/>
          <a:p>
            <a:r>
              <a:rPr lang="en-US"/>
              <a:t>Today’s Presenters</a:t>
            </a:r>
          </a:p>
        </p:txBody>
      </p:sp>
      <p:sp>
        <p:nvSpPr>
          <p:cNvPr id="4" name="Content Placeholder 3">
            <a:extLst>
              <a:ext uri="{FF2B5EF4-FFF2-40B4-BE49-F238E27FC236}">
                <a16:creationId xmlns:a16="http://schemas.microsoft.com/office/drawing/2014/main" id="{C2337C5B-2DB5-D440-B1A9-55AEAA0C6EEF}"/>
              </a:ext>
            </a:extLst>
          </p:cNvPr>
          <p:cNvSpPr>
            <a:spLocks noGrp="1"/>
          </p:cNvSpPr>
          <p:nvPr>
            <p:ph idx="1"/>
          </p:nvPr>
        </p:nvSpPr>
        <p:spPr/>
        <p:txBody>
          <a:bodyPr/>
          <a:lstStyle/>
          <a:p>
            <a:pPr marL="0" indent="0">
              <a:buNone/>
            </a:pPr>
            <a:r>
              <a:rPr lang="en-US">
                <a:solidFill>
                  <a:schemeClr val="tx1">
                    <a:lumMod val="85000"/>
                    <a:lumOff val="15000"/>
                  </a:schemeClr>
                </a:solidFill>
                <a:latin typeface="Arial"/>
                <a:cs typeface="Arial"/>
              </a:rPr>
              <a:t>Christy Hughes, M.H.A</a:t>
            </a:r>
            <a:endParaRPr lang="en-US">
              <a:solidFill>
                <a:schemeClr val="tx1">
                  <a:lumMod val="85000"/>
                  <a:lumOff val="15000"/>
                </a:schemeClr>
              </a:solidFill>
            </a:endParaRPr>
          </a:p>
          <a:p>
            <a:pPr marL="0" indent="0">
              <a:buNone/>
            </a:pPr>
            <a:r>
              <a:rPr lang="en-US">
                <a:solidFill>
                  <a:schemeClr val="tx1">
                    <a:lumMod val="85000"/>
                    <a:lumOff val="15000"/>
                  </a:schemeClr>
                </a:solidFill>
                <a:latin typeface="Arial"/>
                <a:cs typeface="Arial"/>
              </a:rPr>
              <a:t>LTCH QRP Coordinator</a:t>
            </a:r>
          </a:p>
          <a:p>
            <a:pPr marL="0" indent="0">
              <a:buNone/>
            </a:pPr>
            <a:r>
              <a:rPr lang="en-US">
                <a:solidFill>
                  <a:schemeClr val="tx1">
                    <a:lumMod val="85000"/>
                    <a:lumOff val="15000"/>
                  </a:schemeClr>
                </a:solidFill>
                <a:latin typeface="Arial"/>
                <a:cs typeface="Arial"/>
              </a:rPr>
              <a:t>Centers for Medicare &amp; Medicaid Services</a:t>
            </a:r>
          </a:p>
        </p:txBody>
      </p:sp>
      <p:pic>
        <p:nvPicPr>
          <p:cNvPr id="7" name="Picture Placeholder 6" descr="Photo of Teresa Mota.">
            <a:extLst>
              <a:ext uri="{FF2B5EF4-FFF2-40B4-BE49-F238E27FC236}">
                <a16:creationId xmlns:a16="http://schemas.microsoft.com/office/drawing/2014/main" id="{B890F682-0E7F-0344-A682-AD3E6C54C717}"/>
              </a:ext>
            </a:extLst>
          </p:cNvPr>
          <p:cNvPicPr>
            <a:picLocks noGrp="1" noChangeAspect="1"/>
          </p:cNvPicPr>
          <p:nvPr>
            <p:ph type="pic" sz="quarter" idx="18"/>
          </p:nvPr>
        </p:nvPicPr>
        <p:blipFill>
          <a:blip r:embed="rId2" cstate="print">
            <a:extLst>
              <a:ext uri="{28A0092B-C50C-407E-A947-70E740481C1C}">
                <a14:useLocalDpi xmlns:a14="http://schemas.microsoft.com/office/drawing/2010/main" val="0"/>
              </a:ext>
            </a:extLst>
          </a:blip>
          <a:srcRect l="8339" r="8339"/>
          <a:stretch>
            <a:fillRect/>
          </a:stretch>
        </p:blipFill>
        <p:spPr/>
      </p:pic>
      <p:pic>
        <p:nvPicPr>
          <p:cNvPr id="8" name="Picture Placeholder 7">
            <a:extLst>
              <a:ext uri="{FF2B5EF4-FFF2-40B4-BE49-F238E27FC236}">
                <a16:creationId xmlns:a16="http://schemas.microsoft.com/office/drawing/2014/main" id="{9F5AC0ED-CC23-9244-AF66-FE7990BAB64D}"/>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t="7216" b="7216"/>
          <a:stretch/>
        </p:blipFill>
        <p:spPr>
          <a:xfrm>
            <a:off x="1137138" y="1736481"/>
            <a:ext cx="1622425" cy="1943100"/>
          </a:xfrm>
        </p:spPr>
      </p:pic>
    </p:spTree>
    <p:extLst>
      <p:ext uri="{BB962C8B-B14F-4D97-AF65-F5344CB8AC3E}">
        <p14:creationId xmlns:p14="http://schemas.microsoft.com/office/powerpoint/2010/main" val="3689732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955A-6930-7B44-8A35-5A5CFFB547E8}"/>
              </a:ext>
            </a:extLst>
          </p:cNvPr>
          <p:cNvSpPr>
            <a:spLocks noGrp="1"/>
          </p:cNvSpPr>
          <p:nvPr>
            <p:ph type="title"/>
          </p:nvPr>
        </p:nvSpPr>
        <p:spPr/>
        <p:txBody>
          <a:bodyPr/>
          <a:lstStyle/>
          <a:p>
            <a:r>
              <a:rPr lang="en-US"/>
              <a:t>LCDS Final Validation Report (FVR)</a:t>
            </a:r>
          </a:p>
        </p:txBody>
      </p:sp>
      <p:sp>
        <p:nvSpPr>
          <p:cNvPr id="3" name="Content Placeholder 2">
            <a:extLst>
              <a:ext uri="{FF2B5EF4-FFF2-40B4-BE49-F238E27FC236}">
                <a16:creationId xmlns:a16="http://schemas.microsoft.com/office/drawing/2014/main" id="{6D7EEB17-4E62-9B41-8BFB-F9BDCD21B113}"/>
              </a:ext>
            </a:extLst>
          </p:cNvPr>
          <p:cNvSpPr>
            <a:spLocks noGrp="1"/>
          </p:cNvSpPr>
          <p:nvPr>
            <p:ph sz="quarter" idx="10"/>
          </p:nvPr>
        </p:nvSpPr>
        <p:spPr>
          <a:xfrm>
            <a:off x="571500" y="1752600"/>
            <a:ext cx="8839200" cy="4114800"/>
          </a:xfrm>
        </p:spPr>
        <p:txBody>
          <a:bodyPr vert="horz" lIns="91440" tIns="45720" rIns="91440" bIns="45720" rtlCol="0" anchor="t">
            <a:noAutofit/>
          </a:bodyPr>
          <a:lstStyle/>
          <a:p>
            <a:r>
              <a:rPr lang="en-US" sz="2200" dirty="0">
                <a:latin typeface="Arial"/>
                <a:cs typeface="Arial"/>
              </a:rPr>
              <a:t>The FVR is automatically generated in </a:t>
            </a:r>
            <a:r>
              <a:rPr lang="en-US" sz="2200" dirty="0" err="1">
                <a:latin typeface="Arial"/>
                <a:cs typeface="Arial"/>
              </a:rPr>
              <a:t>iQIES</a:t>
            </a:r>
            <a:r>
              <a:rPr lang="en-US" sz="2200" dirty="0">
                <a:latin typeface="Arial"/>
                <a:cs typeface="Arial"/>
              </a:rPr>
              <a:t> within 24 hours of the submission of a file and placed in the provider’s </a:t>
            </a:r>
            <a:r>
              <a:rPr lang="en-US" sz="2200" i="1" dirty="0">
                <a:latin typeface="Arial"/>
                <a:cs typeface="Arial"/>
              </a:rPr>
              <a:t>My Reports </a:t>
            </a:r>
            <a:r>
              <a:rPr lang="en-US" sz="2200" dirty="0">
                <a:latin typeface="Arial"/>
                <a:cs typeface="Arial"/>
              </a:rPr>
              <a:t>folder.</a:t>
            </a:r>
          </a:p>
          <a:p>
            <a:r>
              <a:rPr lang="en-US" sz="2200" dirty="0">
                <a:latin typeface="Arial"/>
                <a:cs typeface="Arial"/>
              </a:rPr>
              <a:t>Provides detailed information about the status of select submission files.</a:t>
            </a:r>
          </a:p>
          <a:p>
            <a:pPr lvl="1"/>
            <a:r>
              <a:rPr lang="en-US" sz="2200" dirty="0">
                <a:latin typeface="Arial"/>
                <a:cs typeface="Arial"/>
              </a:rPr>
              <a:t>Indicates if the records submitted were accepted or rejected.</a:t>
            </a:r>
          </a:p>
          <a:p>
            <a:pPr lvl="1"/>
            <a:r>
              <a:rPr lang="en-US" sz="2200" dirty="0">
                <a:latin typeface="Arial"/>
                <a:cs typeface="Arial"/>
              </a:rPr>
              <a:t>Details the warning and fatal errors encountered</a:t>
            </a:r>
            <a:r>
              <a:rPr lang="en-US" sz="2200" dirty="0">
                <a:solidFill>
                  <a:srgbClr val="FF0000"/>
                </a:solidFill>
                <a:latin typeface="Arial"/>
                <a:cs typeface="Arial"/>
              </a:rPr>
              <a:t>,</a:t>
            </a:r>
            <a:r>
              <a:rPr lang="en-US" sz="2200" dirty="0">
                <a:latin typeface="Arial"/>
                <a:cs typeface="Arial"/>
              </a:rPr>
              <a:t> which can include:</a:t>
            </a:r>
          </a:p>
          <a:p>
            <a:pPr lvl="2"/>
            <a:r>
              <a:rPr lang="en-US" sz="2200" dirty="0">
                <a:latin typeface="Arial"/>
                <a:cs typeface="Arial"/>
              </a:rPr>
              <a:t>Fatal File Errors.</a:t>
            </a:r>
          </a:p>
          <a:p>
            <a:pPr lvl="2"/>
            <a:r>
              <a:rPr lang="en-US" sz="2200" dirty="0">
                <a:latin typeface="Arial"/>
                <a:cs typeface="Arial"/>
              </a:rPr>
              <a:t>Fatal Records Errors.</a:t>
            </a:r>
          </a:p>
          <a:p>
            <a:pPr lvl="2"/>
            <a:r>
              <a:rPr lang="en-US" sz="2200" dirty="0">
                <a:latin typeface="Arial"/>
                <a:cs typeface="Arial"/>
              </a:rPr>
              <a:t>Warnings.</a:t>
            </a:r>
          </a:p>
          <a:p>
            <a:r>
              <a:rPr lang="en-US" sz="2200" dirty="0">
                <a:latin typeface="Arial"/>
                <a:cs typeface="Arial"/>
              </a:rPr>
              <a:t>The FVR can also be user-requested.</a:t>
            </a:r>
          </a:p>
          <a:p>
            <a:endParaRPr lang="en-US" dirty="0"/>
          </a:p>
        </p:txBody>
      </p:sp>
      <p:pic>
        <p:nvPicPr>
          <p:cNvPr id="4" name="Picture 3" descr="An icon representing the Final Validation Report.">
            <a:extLst>
              <a:ext uri="{FF2B5EF4-FFF2-40B4-BE49-F238E27FC236}">
                <a16:creationId xmlns:a16="http://schemas.microsoft.com/office/drawing/2014/main" id="{7C5E5B91-0896-D14D-AE84-8C2B2A644BBE}"/>
              </a:ext>
            </a:extLst>
          </p:cNvPr>
          <p:cNvPicPr>
            <a:picLocks noChangeAspect="1"/>
          </p:cNvPicPr>
          <p:nvPr/>
        </p:nvPicPr>
        <p:blipFill rotWithShape="1">
          <a:blip r:embed="rId3">
            <a:extLst>
              <a:ext uri="{28A0092B-C50C-407E-A947-70E740481C1C}">
                <a14:useLocalDpi xmlns:a14="http://schemas.microsoft.com/office/drawing/2010/main" val="0"/>
              </a:ext>
            </a:extLst>
          </a:blip>
          <a:srcRect l="6753" t="3516" r="6593" b="3602"/>
          <a:stretch/>
        </p:blipFill>
        <p:spPr>
          <a:xfrm>
            <a:off x="9419741" y="1893617"/>
            <a:ext cx="2209800" cy="3070765"/>
          </a:xfrm>
          <a:prstGeom prst="rect">
            <a:avLst/>
          </a:prstGeom>
          <a:noFill/>
          <a:effectLst/>
        </p:spPr>
      </p:pic>
    </p:spTree>
    <p:extLst>
      <p:ext uri="{BB962C8B-B14F-4D97-AF65-F5344CB8AC3E}">
        <p14:creationId xmlns:p14="http://schemas.microsoft.com/office/powerpoint/2010/main" val="66968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65DB-89B7-5D41-8DC8-AAE3F1A4AD9B}"/>
              </a:ext>
            </a:extLst>
          </p:cNvPr>
          <p:cNvSpPr>
            <a:spLocks noGrp="1"/>
          </p:cNvSpPr>
          <p:nvPr>
            <p:ph type="title"/>
          </p:nvPr>
        </p:nvSpPr>
        <p:spPr/>
        <p:txBody>
          <a:bodyPr/>
          <a:lstStyle/>
          <a:p>
            <a:r>
              <a:rPr lang="en-US"/>
              <a:t>How to Access the LCDS FVR</a:t>
            </a:r>
          </a:p>
        </p:txBody>
      </p:sp>
      <p:pic>
        <p:nvPicPr>
          <p:cNvPr id="4" name="Content Placeholder 3" descr="A screenshot of iQIES &quot;Find a Report Type&quot; webpage."/>
          <p:cNvPicPr>
            <a:picLocks noGrp="1" noChangeAspect="1"/>
          </p:cNvPicPr>
          <p:nvPr>
            <p:ph sz="quarter" idx="10"/>
          </p:nvPr>
        </p:nvPicPr>
        <p:blipFill>
          <a:blip r:embed="rId4">
            <a:extLst>
              <a:ext uri="{28A0092B-C50C-407E-A947-70E740481C1C}">
                <a14:useLocalDpi xmlns:a14="http://schemas.microsoft.com/office/drawing/2010/main" val="0"/>
              </a:ext>
            </a:extLst>
          </a:blip>
          <a:stretch>
            <a:fillRect/>
          </a:stretch>
        </p:blipFill>
        <p:spPr>
          <a:xfrm>
            <a:off x="736133" y="1591235"/>
            <a:ext cx="5772504" cy="3249706"/>
          </a:xfrm>
        </p:spPr>
      </p:pic>
      <p:pic>
        <p:nvPicPr>
          <p:cNvPr id="7" name="Picture 6" descr="A screenshot of iQIES Report Type dropdown selctions with &quot;Final Validation Report&quot; highlighted in yellow."/>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637" y="1591234"/>
            <a:ext cx="4464163" cy="4131879"/>
          </a:xfrm>
          <a:prstGeom prst="rect">
            <a:avLst/>
          </a:prstGeom>
        </p:spPr>
      </p:pic>
      <p:sp>
        <p:nvSpPr>
          <p:cNvPr id="9" name="Rectangle 8"/>
          <p:cNvSpPr/>
          <p:nvPr/>
        </p:nvSpPr>
        <p:spPr>
          <a:xfrm>
            <a:off x="6651812" y="3944471"/>
            <a:ext cx="2061882" cy="26894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69102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B29FE-EA19-1147-83A0-D99C576B1E74}"/>
              </a:ext>
            </a:extLst>
          </p:cNvPr>
          <p:cNvSpPr>
            <a:spLocks noGrp="1"/>
          </p:cNvSpPr>
          <p:nvPr>
            <p:ph type="title"/>
          </p:nvPr>
        </p:nvSpPr>
        <p:spPr/>
        <p:txBody>
          <a:bodyPr/>
          <a:lstStyle/>
          <a:p>
            <a:r>
              <a:rPr lang="en-US" dirty="0">
                <a:latin typeface="Arial"/>
                <a:cs typeface="Arial"/>
              </a:rPr>
              <a:t>Example: LTCH Provider FVR</a:t>
            </a:r>
          </a:p>
        </p:txBody>
      </p:sp>
      <p:pic>
        <p:nvPicPr>
          <p:cNvPr id="4" name="Picture 3" descr="Graphical user interface, website&#10;&#10;Description automatically generated">
            <a:extLst>
              <a:ext uri="{FF2B5EF4-FFF2-40B4-BE49-F238E27FC236}">
                <a16:creationId xmlns:a16="http://schemas.microsoft.com/office/drawing/2014/main" id="{B3EE0A5E-E819-4C2E-8721-7251CF869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019" y="1518552"/>
            <a:ext cx="6867577" cy="4864533"/>
          </a:xfrm>
          <a:prstGeom prst="rect">
            <a:avLst/>
          </a:prstGeom>
          <a:ln>
            <a:solidFill>
              <a:schemeClr val="accent1"/>
            </a:solidFill>
          </a:ln>
        </p:spPr>
      </p:pic>
    </p:spTree>
    <p:custDataLst>
      <p:tags r:id="rId1"/>
    </p:custDataLst>
    <p:extLst>
      <p:ext uri="{BB962C8B-B14F-4D97-AF65-F5344CB8AC3E}">
        <p14:creationId xmlns:p14="http://schemas.microsoft.com/office/powerpoint/2010/main" val="1715737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5973E-55E0-EA49-A3A1-1AF4E32EAC4C}"/>
              </a:ext>
            </a:extLst>
          </p:cNvPr>
          <p:cNvSpPr>
            <a:spLocks noGrp="1"/>
          </p:cNvSpPr>
          <p:nvPr>
            <p:ph type="title"/>
          </p:nvPr>
        </p:nvSpPr>
        <p:spPr/>
        <p:txBody>
          <a:bodyPr/>
          <a:lstStyle/>
          <a:p>
            <a:r>
              <a:rPr lang="en-US"/>
              <a:t>Errors and Warnings on the LTCH FVR</a:t>
            </a:r>
          </a:p>
        </p:txBody>
      </p:sp>
      <p:sp>
        <p:nvSpPr>
          <p:cNvPr id="3" name="Content Placeholder 2">
            <a:extLst>
              <a:ext uri="{FF2B5EF4-FFF2-40B4-BE49-F238E27FC236}">
                <a16:creationId xmlns:a16="http://schemas.microsoft.com/office/drawing/2014/main" id="{7AEE2438-4597-4041-B9FD-6C0C8823C55B}"/>
              </a:ext>
            </a:extLst>
          </p:cNvPr>
          <p:cNvSpPr>
            <a:spLocks noGrp="1"/>
          </p:cNvSpPr>
          <p:nvPr>
            <p:ph sz="quarter" idx="10"/>
          </p:nvPr>
        </p:nvSpPr>
        <p:spPr/>
        <p:txBody>
          <a:bodyPr vert="horz" lIns="91440" tIns="45720" rIns="91440" bIns="45720" rtlCol="0" anchor="t">
            <a:noAutofit/>
          </a:bodyPr>
          <a:lstStyle/>
          <a:p>
            <a:r>
              <a:rPr lang="en-US" dirty="0">
                <a:latin typeface="Arial"/>
                <a:cs typeface="Arial"/>
              </a:rPr>
              <a:t>There are many conditions that may prevent a file or record from being successfully submitted. </a:t>
            </a:r>
            <a:endParaRPr lang="en-US" dirty="0"/>
          </a:p>
          <a:p>
            <a:r>
              <a:rPr lang="en-US" dirty="0">
                <a:latin typeface="Arial"/>
                <a:cs typeface="Arial"/>
              </a:rPr>
              <a:t>The FVR outlines these errors, whether fatal or simply a warning, encountered in submitted records.</a:t>
            </a:r>
          </a:p>
          <a:p>
            <a:r>
              <a:rPr lang="en-US" dirty="0">
                <a:latin typeface="Arial"/>
                <a:cs typeface="Arial"/>
              </a:rPr>
              <a:t>Each error or warning is noted on the report by its identifier. Section 5 of the </a:t>
            </a:r>
            <a:r>
              <a:rPr lang="en-US" i="1" dirty="0">
                <a:latin typeface="Arial"/>
                <a:cs typeface="Arial"/>
              </a:rPr>
              <a:t>LTCH Submission User’s Guide </a:t>
            </a:r>
            <a:r>
              <a:rPr lang="en-US" dirty="0">
                <a:latin typeface="Arial"/>
                <a:cs typeface="Arial"/>
              </a:rPr>
              <a:t>provides a list of all errors/warnings and includes guidance for correcting errors, if necessary: </a:t>
            </a:r>
            <a:r>
              <a:rPr lang="en-US" dirty="0">
                <a:latin typeface="Arial"/>
                <a:cs typeface="Arial"/>
                <a:hlinkClick r:id="rId3"/>
              </a:rPr>
              <a:t>https://qtso.cms.gov/system/files/qtso/Users_Sec5_6.pdf</a:t>
            </a:r>
            <a:r>
              <a:rPr lang="en-US" dirty="0">
                <a:latin typeface="Arial"/>
                <a:cs typeface="Arial"/>
              </a:rPr>
              <a:t> </a:t>
            </a:r>
            <a:endParaRPr lang="en-US" dirty="0"/>
          </a:p>
        </p:txBody>
      </p:sp>
      <p:sp>
        <p:nvSpPr>
          <p:cNvPr id="4" name="TextBox 3">
            <a:extLst>
              <a:ext uri="{FF2B5EF4-FFF2-40B4-BE49-F238E27FC236}">
                <a16:creationId xmlns:a16="http://schemas.microsoft.com/office/drawing/2014/main" id="{9703D716-3A66-1B4F-BE0C-BE774068EBD6}"/>
              </a:ext>
            </a:extLst>
          </p:cNvPr>
          <p:cNvSpPr txBox="1"/>
          <p:nvPr/>
        </p:nvSpPr>
        <p:spPr>
          <a:xfrm>
            <a:off x="1943100" y="5181600"/>
            <a:ext cx="8572500" cy="820882"/>
          </a:xfrm>
          <a:prstGeom prst="rect">
            <a:avLst/>
          </a:prstGeom>
          <a:solidFill>
            <a:schemeClr val="tx2"/>
          </a:solidFill>
        </p:spPr>
        <p:txBody>
          <a:bodyPr wrap="square" lIns="121917" tIns="60958" rIns="121917" bIns="60958" rtlCol="0">
            <a:noAutofit/>
          </a:bodyPr>
          <a:lstStyle/>
          <a:p>
            <a:pPr marL="0" indent="0" algn="ctr">
              <a:buNone/>
            </a:pPr>
            <a:r>
              <a:rPr lang="en-US" sz="2400" b="1">
                <a:solidFill>
                  <a:schemeClr val="bg1"/>
                </a:solidFill>
                <a:effectLst>
                  <a:outerShdw blurRad="38100" dist="38100" dir="2700000" algn="tl">
                    <a:srgbClr val="000000">
                      <a:alpha val="43137"/>
                    </a:srgbClr>
                  </a:outerShdw>
                </a:effectLst>
              </a:rPr>
              <a:t>All fatal errors in a file or record MUST be corrected and the file or record resubmitted.</a:t>
            </a:r>
            <a:endParaRPr lang="en-US" sz="4800" b="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881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Fatal File Errors</a:t>
            </a:r>
            <a:endParaRPr lang="en-US" dirty="0">
              <a:solidFill>
                <a:srgbClr val="FF0000"/>
              </a:solidFill>
            </a:endParaRPr>
          </a:p>
        </p:txBody>
      </p:sp>
      <p:sp>
        <p:nvSpPr>
          <p:cNvPr id="3" name="Content Placeholder 2"/>
          <p:cNvSpPr>
            <a:spLocks noGrp="1"/>
          </p:cNvSpPr>
          <p:nvPr>
            <p:ph sz="quarter" idx="10"/>
          </p:nvPr>
        </p:nvSpPr>
        <p:spPr/>
        <p:txBody>
          <a:bodyPr/>
          <a:lstStyle/>
          <a:p>
            <a:r>
              <a:rPr lang="en-US" dirty="0"/>
              <a:t>Fatal File Errors: The submission file structure is checked against LCDS data submission specifications; if the file does not meet requirements, it is rejected. </a:t>
            </a:r>
          </a:p>
          <a:p>
            <a:pPr lvl="1"/>
            <a:r>
              <a:rPr lang="en-US" dirty="0"/>
              <a:t>Examples of fatal file errors include: </a:t>
            </a:r>
          </a:p>
          <a:p>
            <a:pPr lvl="2"/>
            <a:r>
              <a:rPr lang="en-US" dirty="0"/>
              <a:t>File is not a </a:t>
            </a:r>
            <a:r>
              <a:rPr lang="en-US" dirty="0">
                <a:solidFill>
                  <a:schemeClr val="tx1"/>
                </a:solidFill>
              </a:rPr>
              <a:t>ZIP </a:t>
            </a:r>
            <a:r>
              <a:rPr lang="en-US" dirty="0"/>
              <a:t>file. </a:t>
            </a:r>
          </a:p>
          <a:p>
            <a:pPr lvl="2"/>
            <a:r>
              <a:rPr lang="en-US" dirty="0"/>
              <a:t>File cannot be read.</a:t>
            </a:r>
          </a:p>
          <a:p>
            <a:r>
              <a:rPr lang="en-US" b="1" dirty="0"/>
              <a:t>Files that are rejected must be corrected and resubmitted.</a:t>
            </a:r>
          </a:p>
          <a:p>
            <a:pPr marL="0" indent="0">
              <a:buNone/>
            </a:pPr>
            <a:endParaRPr lang="en-US" dirty="0"/>
          </a:p>
        </p:txBody>
      </p:sp>
    </p:spTree>
    <p:custDataLst>
      <p:tags r:id="rId1"/>
    </p:custDataLst>
    <p:extLst>
      <p:ext uri="{BB962C8B-B14F-4D97-AF65-F5344CB8AC3E}">
        <p14:creationId xmlns:p14="http://schemas.microsoft.com/office/powerpoint/2010/main" val="19696610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latin typeface="Arial"/>
                <a:cs typeface="Arial"/>
              </a:rPr>
              <a:t>Fatal </a:t>
            </a:r>
            <a:r>
              <a:rPr lang="en-US" sz="4000" dirty="0">
                <a:latin typeface="Arial"/>
                <a:cs typeface="Arial"/>
              </a:rPr>
              <a:t>Record Errors</a:t>
            </a:r>
            <a:endParaRPr lang="en-US" sz="4000" dirty="0"/>
          </a:p>
        </p:txBody>
      </p:sp>
      <p:sp>
        <p:nvSpPr>
          <p:cNvPr id="3" name="Content Placeholder 2"/>
          <p:cNvSpPr>
            <a:spLocks noGrp="1"/>
          </p:cNvSpPr>
          <p:nvPr>
            <p:ph sz="quarter" idx="10"/>
          </p:nvPr>
        </p:nvSpPr>
        <p:spPr/>
        <p:txBody>
          <a:bodyPr vert="horz" lIns="91440" tIns="45720" rIns="91440" bIns="45720" rtlCol="0" anchor="t">
            <a:noAutofit/>
          </a:bodyPr>
          <a:lstStyle/>
          <a:p>
            <a:r>
              <a:rPr lang="en-US" dirty="0"/>
              <a:t>Each LCDS record within the file is checked for fatal record errors.</a:t>
            </a:r>
          </a:p>
          <a:p>
            <a:r>
              <a:rPr lang="en-US" dirty="0">
                <a:latin typeface="Arial"/>
                <a:cs typeface="Arial"/>
              </a:rPr>
              <a:t>Fatal record errors include, but are not limited to, the two following types:</a:t>
            </a:r>
          </a:p>
          <a:p>
            <a:pPr lvl="1"/>
            <a:r>
              <a:rPr lang="en-US" dirty="0">
                <a:latin typeface="Arial"/>
                <a:cs typeface="Arial"/>
              </a:rPr>
              <a:t>Duplicate assessment.</a:t>
            </a:r>
          </a:p>
          <a:p>
            <a:pPr lvl="2"/>
            <a:r>
              <a:rPr lang="en-US" dirty="0"/>
              <a:t>For example, if the submitted record is a duplicate of a previously submitted record.</a:t>
            </a:r>
          </a:p>
          <a:p>
            <a:pPr lvl="1"/>
            <a:r>
              <a:rPr lang="en-US" dirty="0">
                <a:latin typeface="Arial"/>
                <a:cs typeface="Arial"/>
              </a:rPr>
              <a:t>Inconsistent relationships between items.</a:t>
            </a:r>
          </a:p>
          <a:p>
            <a:pPr lvl="2"/>
            <a:r>
              <a:rPr lang="en-US" dirty="0">
                <a:latin typeface="Arial"/>
                <a:cs typeface="Arial"/>
              </a:rPr>
              <a:t>For example, an inconsistent date pattern, such as the Patient’s Birth Date (A0900) being in the same year as the Admission Date (A0220).</a:t>
            </a:r>
          </a:p>
          <a:p>
            <a:pPr lvl="2"/>
            <a:endParaRPr lang="en-US" dirty="0"/>
          </a:p>
          <a:p>
            <a:endParaRPr lang="en-US" dirty="0"/>
          </a:p>
        </p:txBody>
      </p:sp>
    </p:spTree>
    <p:extLst>
      <p:ext uri="{BB962C8B-B14F-4D97-AF65-F5344CB8AC3E}">
        <p14:creationId xmlns:p14="http://schemas.microsoft.com/office/powerpoint/2010/main" val="1467723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latin typeface="Arial"/>
                <a:cs typeface="Arial"/>
              </a:rPr>
              <a:t>Fatal </a:t>
            </a:r>
            <a:r>
              <a:rPr lang="en-US" sz="4000" dirty="0">
                <a:latin typeface="Arial"/>
                <a:cs typeface="Arial"/>
              </a:rPr>
              <a:t>Record Errors (cont.)</a:t>
            </a:r>
            <a:endParaRPr lang="en-US" dirty="0"/>
          </a:p>
        </p:txBody>
      </p:sp>
      <p:sp>
        <p:nvSpPr>
          <p:cNvPr id="3" name="Content Placeholder 2"/>
          <p:cNvSpPr>
            <a:spLocks noGrp="1"/>
          </p:cNvSpPr>
          <p:nvPr>
            <p:ph sz="quarter" idx="10"/>
          </p:nvPr>
        </p:nvSpPr>
        <p:spPr/>
        <p:txBody>
          <a:bodyPr vert="horz" lIns="91440" tIns="45720" rIns="91440" bIns="45720" rtlCol="0" anchor="t">
            <a:noAutofit/>
          </a:bodyPr>
          <a:lstStyle/>
          <a:p>
            <a:r>
              <a:rPr lang="en-US" dirty="0">
                <a:latin typeface="Arial"/>
                <a:cs typeface="Arial"/>
              </a:rPr>
              <a:t>Records with fatal errors are rejected by </a:t>
            </a:r>
            <a:r>
              <a:rPr lang="en-US" dirty="0" err="1">
                <a:solidFill>
                  <a:srgbClr val="262626"/>
                </a:solidFill>
                <a:latin typeface="Arial"/>
                <a:cs typeface="Arial"/>
              </a:rPr>
              <a:t>iQIES</a:t>
            </a:r>
            <a:r>
              <a:rPr lang="en-US" dirty="0">
                <a:latin typeface="Arial"/>
                <a:cs typeface="Arial"/>
              </a:rPr>
              <a:t>, and the record is not accepted. </a:t>
            </a:r>
            <a:endParaRPr lang="en-US" dirty="0"/>
          </a:p>
          <a:p>
            <a:r>
              <a:rPr lang="en-US" dirty="0">
                <a:latin typeface="Arial"/>
                <a:cs typeface="Arial"/>
              </a:rPr>
              <a:t>Rejected records are not saved in </a:t>
            </a:r>
            <a:r>
              <a:rPr lang="en-US" dirty="0" err="1">
                <a:latin typeface="Arial"/>
                <a:cs typeface="Arial"/>
              </a:rPr>
              <a:t>iQIES</a:t>
            </a:r>
            <a:r>
              <a:rPr lang="en-US" dirty="0">
                <a:latin typeface="Arial"/>
                <a:cs typeface="Arial"/>
              </a:rPr>
              <a:t>.</a:t>
            </a:r>
          </a:p>
          <a:p>
            <a:r>
              <a:rPr lang="en-US" b="1" dirty="0">
                <a:latin typeface="Arial"/>
                <a:cs typeface="Arial"/>
              </a:rPr>
              <a:t>Fatal record errors must be corrected and resubmitted </a:t>
            </a:r>
            <a:r>
              <a:rPr lang="en-US" dirty="0">
                <a:latin typeface="Arial"/>
                <a:cs typeface="Arial"/>
              </a:rPr>
              <a:t>to ensure that data are accepted.</a:t>
            </a:r>
          </a:p>
          <a:p>
            <a:endParaRPr lang="en-US" dirty="0"/>
          </a:p>
          <a:p>
            <a:endParaRPr lang="en-US" dirty="0"/>
          </a:p>
        </p:txBody>
      </p:sp>
    </p:spTree>
    <p:extLst>
      <p:ext uri="{BB962C8B-B14F-4D97-AF65-F5344CB8AC3E}">
        <p14:creationId xmlns:p14="http://schemas.microsoft.com/office/powerpoint/2010/main" val="480485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Nonfatal Errors or Warnings</a:t>
            </a:r>
          </a:p>
        </p:txBody>
      </p:sp>
      <p:sp>
        <p:nvSpPr>
          <p:cNvPr id="3" name="Content Placeholder 2"/>
          <p:cNvSpPr>
            <a:spLocks noGrp="1"/>
          </p:cNvSpPr>
          <p:nvPr>
            <p:ph sz="quarter" idx="10"/>
          </p:nvPr>
        </p:nvSpPr>
        <p:spPr>
          <a:xfrm>
            <a:off x="571500" y="1752600"/>
            <a:ext cx="10995660" cy="3238500"/>
          </a:xfrm>
        </p:spPr>
        <p:txBody>
          <a:bodyPr vert="horz" lIns="91440" tIns="45720" rIns="91440" bIns="45720" rtlCol="0" anchor="t">
            <a:normAutofit/>
          </a:bodyPr>
          <a:lstStyle/>
          <a:p>
            <a:r>
              <a:rPr lang="en-US" dirty="0">
                <a:latin typeface="Arial"/>
                <a:cs typeface="Arial"/>
              </a:rPr>
              <a:t>Late submission of LCDS records will result in a nonfatal (warning) error. </a:t>
            </a:r>
            <a:endParaRPr lang="en-US" dirty="0"/>
          </a:p>
          <a:p>
            <a:r>
              <a:rPr lang="en-US" dirty="0">
                <a:latin typeface="Arial"/>
                <a:cs typeface="Arial"/>
              </a:rPr>
              <a:t>Records containing warnings, or nonfatal errors, can still be accepted by </a:t>
            </a:r>
            <a:r>
              <a:rPr lang="en-US" dirty="0" err="1">
                <a:latin typeface="Arial"/>
                <a:cs typeface="Arial"/>
              </a:rPr>
              <a:t>iQIES</a:t>
            </a:r>
            <a:r>
              <a:rPr lang="en-US" dirty="0">
                <a:latin typeface="Arial"/>
                <a:cs typeface="Arial"/>
              </a:rPr>
              <a:t>. </a:t>
            </a:r>
            <a:endParaRPr lang="en-US" dirty="0"/>
          </a:p>
          <a:p>
            <a:r>
              <a:rPr lang="en-US" dirty="0">
                <a:latin typeface="Arial"/>
                <a:cs typeface="Arial"/>
              </a:rPr>
              <a:t>Any combination of fatal errors and nonfatal errors will be rejected and must be corrected.</a:t>
            </a:r>
          </a:p>
          <a:p>
            <a:r>
              <a:rPr lang="en-US" dirty="0">
                <a:latin typeface="Arial"/>
                <a:cs typeface="Arial"/>
              </a:rPr>
              <a:t>Warning messages alone do not cause an LCDS record to be rejected by </a:t>
            </a:r>
            <a:r>
              <a:rPr lang="en-US" dirty="0" err="1">
                <a:latin typeface="Arial"/>
                <a:cs typeface="Arial"/>
              </a:rPr>
              <a:t>iQIES</a:t>
            </a:r>
            <a:r>
              <a:rPr lang="en-US" dirty="0">
                <a:latin typeface="Arial"/>
                <a:cs typeface="Arial"/>
              </a:rPr>
              <a:t>.</a:t>
            </a:r>
          </a:p>
          <a:p>
            <a:endParaRPr lang="en-US" dirty="0"/>
          </a:p>
        </p:txBody>
      </p:sp>
      <p:sp>
        <p:nvSpPr>
          <p:cNvPr id="5" name="TextBox 4"/>
          <p:cNvSpPr txBox="1"/>
          <p:nvPr/>
        </p:nvSpPr>
        <p:spPr>
          <a:xfrm>
            <a:off x="1724669" y="4991100"/>
            <a:ext cx="8689322" cy="838200"/>
          </a:xfrm>
          <a:prstGeom prst="roundRect">
            <a:avLst/>
          </a:prstGeom>
          <a:solidFill>
            <a:schemeClr val="accent2">
              <a:lumMod val="75000"/>
            </a:schemeClr>
          </a:solidFill>
          <a:ln>
            <a:gradFill>
              <a:gsLst>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lIns="121917" tIns="60958" rIns="121917" bIns="60958" rtlCol="0">
            <a:noAutofit/>
          </a:bodyPr>
          <a:lstStyle/>
          <a:p>
            <a:pPr lvl="0" algn="ctr">
              <a:spcAft>
                <a:spcPts val="600"/>
              </a:spcAft>
            </a:pPr>
            <a:r>
              <a:rPr lang="en-US"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Warning</a:t>
            </a:r>
            <a:r>
              <a:rPr lang="en-US" b="1">
                <a:solidFill>
                  <a:schemeClr val="bg1"/>
                </a:solidFill>
                <a:latin typeface="Arial" panose="020B0604020202020204" pitchFamily="34" charset="0"/>
                <a:cs typeface="Arial" panose="020B0604020202020204" pitchFamily="34" charset="0"/>
              </a:rPr>
              <a:t> messages should be reviewed to see whether the information </a:t>
            </a:r>
          </a:p>
          <a:p>
            <a:pPr lvl="0" algn="ctr">
              <a:spcAft>
                <a:spcPts val="600"/>
              </a:spcAft>
            </a:pPr>
            <a:r>
              <a:rPr lang="en-US" b="1">
                <a:solidFill>
                  <a:schemeClr val="bg1"/>
                </a:solidFill>
                <a:latin typeface="Arial" panose="020B0604020202020204" pitchFamily="34" charset="0"/>
                <a:cs typeface="Arial" panose="020B0604020202020204" pitchFamily="34" charset="0"/>
              </a:rPr>
              <a:t>needs to be corrected and resubmitted.</a:t>
            </a:r>
          </a:p>
          <a:p>
            <a:pPr marL="0" indent="0">
              <a:buNone/>
            </a:pPr>
            <a:endParaRPr lang="en-US" sz="4800" b="1">
              <a:solidFill>
                <a:schemeClr val="bg1"/>
              </a:solidFill>
            </a:endParaRPr>
          </a:p>
        </p:txBody>
      </p:sp>
    </p:spTree>
    <p:extLst>
      <p:ext uri="{BB962C8B-B14F-4D97-AF65-F5344CB8AC3E}">
        <p14:creationId xmlns:p14="http://schemas.microsoft.com/office/powerpoint/2010/main" val="1549107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0C6F4-382F-EE4A-A805-86FF45BED688}"/>
              </a:ext>
            </a:extLst>
          </p:cNvPr>
          <p:cNvSpPr>
            <a:spLocks noGrp="1"/>
          </p:cNvSpPr>
          <p:nvPr>
            <p:ph type="title"/>
          </p:nvPr>
        </p:nvSpPr>
        <p:spPr/>
        <p:txBody>
          <a:bodyPr/>
          <a:lstStyle/>
          <a:p>
            <a:r>
              <a:rPr lang="en-US" dirty="0"/>
              <a:t>Example: Error/Warning</a:t>
            </a:r>
            <a:endParaRPr lang="en-US" dirty="0">
              <a:solidFill>
                <a:srgbClr val="FF0000"/>
              </a:solidFill>
            </a:endParaRPr>
          </a:p>
        </p:txBody>
      </p:sp>
      <p:pic>
        <p:nvPicPr>
          <p:cNvPr id="7" name="Content Placeholder 6">
            <a:extLst>
              <a:ext uri="{FF2B5EF4-FFF2-40B4-BE49-F238E27FC236}">
                <a16:creationId xmlns:a16="http://schemas.microsoft.com/office/drawing/2014/main" id="{C81C0EE9-306F-46B5-AF2B-3166004C818C}"/>
              </a:ext>
            </a:extLst>
          </p:cNvPr>
          <p:cNvPicPr>
            <a:picLocks noGrp="1" noChangeAspect="1"/>
          </p:cNvPicPr>
          <p:nvPr>
            <p:ph sz="quarter" idx="10"/>
          </p:nvPr>
        </p:nvPicPr>
        <p:blipFill>
          <a:blip r:embed="rId4">
            <a:extLst>
              <a:ext uri="{28A0092B-C50C-407E-A947-70E740481C1C}">
                <a14:useLocalDpi xmlns:a14="http://schemas.microsoft.com/office/drawing/2010/main" val="0"/>
              </a:ext>
            </a:extLst>
          </a:blip>
          <a:srcRect/>
          <a:stretch/>
        </p:blipFill>
        <p:spPr>
          <a:xfrm>
            <a:off x="858400" y="1828800"/>
            <a:ext cx="10162143" cy="4137286"/>
          </a:xfrm>
        </p:spPr>
      </p:pic>
    </p:spTree>
    <p:custDataLst>
      <p:tags r:id="rId1"/>
    </p:custDataLst>
    <p:extLst>
      <p:ext uri="{BB962C8B-B14F-4D97-AF65-F5344CB8AC3E}">
        <p14:creationId xmlns:p14="http://schemas.microsoft.com/office/powerpoint/2010/main" val="33772753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97D-7D16-8049-AFD7-72309FD95311}"/>
              </a:ext>
            </a:extLst>
          </p:cNvPr>
          <p:cNvSpPr>
            <a:spLocks noGrp="1"/>
          </p:cNvSpPr>
          <p:nvPr>
            <p:ph type="title"/>
          </p:nvPr>
        </p:nvSpPr>
        <p:spPr/>
        <p:txBody>
          <a:bodyPr/>
          <a:lstStyle/>
          <a:p>
            <a:r>
              <a:rPr lang="en-US"/>
              <a:t>Review and Correct Report</a:t>
            </a:r>
          </a:p>
        </p:txBody>
      </p:sp>
      <p:sp>
        <p:nvSpPr>
          <p:cNvPr id="3" name="Content Placeholder 2">
            <a:extLst>
              <a:ext uri="{FF2B5EF4-FFF2-40B4-BE49-F238E27FC236}">
                <a16:creationId xmlns:a16="http://schemas.microsoft.com/office/drawing/2014/main" id="{3DAE26B0-47DB-D04B-95AE-2B2CD95AADF1}"/>
              </a:ext>
            </a:extLst>
          </p:cNvPr>
          <p:cNvSpPr>
            <a:spLocks noGrp="1"/>
          </p:cNvSpPr>
          <p:nvPr>
            <p:ph sz="quarter" idx="10"/>
          </p:nvPr>
        </p:nvSpPr>
        <p:spPr>
          <a:xfrm>
            <a:off x="3137647" y="1752600"/>
            <a:ext cx="8429512" cy="4114800"/>
          </a:xfrm>
        </p:spPr>
        <p:txBody>
          <a:bodyPr/>
          <a:lstStyle/>
          <a:p>
            <a:r>
              <a:rPr lang="en-US" sz="2000" dirty="0"/>
              <a:t>User-requested, on-demand report.</a:t>
            </a:r>
          </a:p>
          <a:p>
            <a:r>
              <a:rPr lang="en-US" sz="2000" dirty="0"/>
              <a:t>Confidential to providers.</a:t>
            </a:r>
          </a:p>
          <a:p>
            <a:r>
              <a:rPr lang="en-US" sz="2000" dirty="0"/>
              <a:t>Provides quarterly and cumulative performance rates for assessment-based publicly reported QM data at both the patient and facility level.</a:t>
            </a:r>
          </a:p>
          <a:p>
            <a:pPr lvl="1"/>
            <a:r>
              <a:rPr lang="en-US" sz="2000" dirty="0"/>
              <a:t>Providers are able to request by individual quality measure.</a:t>
            </a:r>
          </a:p>
          <a:p>
            <a:pPr lvl="1"/>
            <a:r>
              <a:rPr lang="en-US" sz="2000" dirty="0"/>
              <a:t>Patient-level data is available as a comma-separated value (CSV) flat file.</a:t>
            </a:r>
          </a:p>
          <a:p>
            <a:r>
              <a:rPr lang="en-US" sz="2000" dirty="0"/>
              <a:t>Displays four most recent quarters.</a:t>
            </a:r>
          </a:p>
          <a:p>
            <a:pPr lvl="1"/>
            <a:r>
              <a:rPr lang="en-US" sz="2000" dirty="0"/>
              <a:t>Rolling quarters: Once a new quarter is added, the oldest quarter is dropped.</a:t>
            </a:r>
          </a:p>
        </p:txBody>
      </p:sp>
      <p:pic>
        <p:nvPicPr>
          <p:cNvPr id="4" name="Picture 3" descr="An icon representing the Review and Correct Report.">
            <a:extLst>
              <a:ext uri="{FF2B5EF4-FFF2-40B4-BE49-F238E27FC236}">
                <a16:creationId xmlns:a16="http://schemas.microsoft.com/office/drawing/2014/main" id="{7F1C2350-FC1B-D442-96D6-919F3860153F}"/>
              </a:ext>
            </a:extLst>
          </p:cNvPr>
          <p:cNvPicPr>
            <a:picLocks noChangeAspect="1"/>
          </p:cNvPicPr>
          <p:nvPr/>
        </p:nvPicPr>
        <p:blipFill rotWithShape="1">
          <a:blip r:embed="rId4">
            <a:extLst>
              <a:ext uri="{28A0092B-C50C-407E-A947-70E740481C1C}">
                <a14:useLocalDpi xmlns:a14="http://schemas.microsoft.com/office/drawing/2010/main" val="0"/>
              </a:ext>
            </a:extLst>
          </a:blip>
          <a:srcRect l="6732" t="3516" r="6614" b="3602"/>
          <a:stretch/>
        </p:blipFill>
        <p:spPr>
          <a:xfrm>
            <a:off x="558091" y="1799491"/>
            <a:ext cx="2209799" cy="3070759"/>
          </a:xfrm>
          <a:prstGeom prst="rect">
            <a:avLst/>
          </a:prstGeom>
          <a:noFill/>
          <a:effectLst/>
        </p:spPr>
      </p:pic>
    </p:spTree>
    <p:custDataLst>
      <p:tags r:id="rId1"/>
    </p:custDataLst>
    <p:extLst>
      <p:ext uri="{BB962C8B-B14F-4D97-AF65-F5344CB8AC3E}">
        <p14:creationId xmlns:p14="http://schemas.microsoft.com/office/powerpoint/2010/main" val="963655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545C71-614E-F847-AFF4-A8C6B353C3D6}"/>
              </a:ext>
            </a:extLst>
          </p:cNvPr>
          <p:cNvPicPr>
            <a:picLocks noChangeAspect="1"/>
          </p:cNvPicPr>
          <p:nvPr/>
        </p:nvPicPr>
        <p:blipFill>
          <a:blip r:embed="rId3"/>
          <a:srcRect/>
          <a:stretch/>
        </p:blipFill>
        <p:spPr>
          <a:xfrm>
            <a:off x="7538733" y="2019300"/>
            <a:ext cx="4436488" cy="2819424"/>
          </a:xfrm>
          <a:prstGeom prst="rect">
            <a:avLst/>
          </a:prstGeom>
        </p:spPr>
      </p:pic>
      <p:sp>
        <p:nvSpPr>
          <p:cNvPr id="2" name="Title 1">
            <a:extLst>
              <a:ext uri="{FF2B5EF4-FFF2-40B4-BE49-F238E27FC236}">
                <a16:creationId xmlns:a16="http://schemas.microsoft.com/office/drawing/2014/main" id="{515CB9FE-E676-4321-87E9-C2F971BD8283}"/>
              </a:ext>
            </a:extLst>
          </p:cNvPr>
          <p:cNvSpPr>
            <a:spLocks noGrp="1"/>
          </p:cNvSpPr>
          <p:nvPr>
            <p:ph type="title"/>
          </p:nvPr>
        </p:nvSpPr>
        <p:spPr/>
        <p:txBody>
          <a:bodyPr/>
          <a:lstStyle/>
          <a:p>
            <a:r>
              <a:rPr lang="en-US"/>
              <a:t>Acronyms in This Presentation</a:t>
            </a:r>
          </a:p>
        </p:txBody>
      </p:sp>
      <p:sp>
        <p:nvSpPr>
          <p:cNvPr id="3" name="Content Placeholder 2">
            <a:extLst>
              <a:ext uri="{FF2B5EF4-FFF2-40B4-BE49-F238E27FC236}">
                <a16:creationId xmlns:a16="http://schemas.microsoft.com/office/drawing/2014/main" id="{AF83B49E-D88D-4970-870D-5F8AD622A013}"/>
              </a:ext>
            </a:extLst>
          </p:cNvPr>
          <p:cNvSpPr>
            <a:spLocks noGrp="1"/>
          </p:cNvSpPr>
          <p:nvPr>
            <p:ph sz="quarter" idx="10"/>
          </p:nvPr>
        </p:nvSpPr>
        <p:spPr>
          <a:xfrm>
            <a:off x="571500" y="1638300"/>
            <a:ext cx="7277101" cy="4495800"/>
          </a:xfrm>
        </p:spPr>
        <p:txBody>
          <a:bodyPr vert="horz" lIns="91440" tIns="45720" rIns="91440" bIns="45720" rtlCol="0" anchor="t">
            <a:noAutofit/>
          </a:bodyPr>
          <a:lstStyle/>
          <a:p>
            <a:r>
              <a:rPr lang="en-US" sz="2200">
                <a:latin typeface="Arial"/>
                <a:cs typeface="Arial"/>
              </a:rPr>
              <a:t>APU – Annual Payment Update</a:t>
            </a:r>
          </a:p>
          <a:p>
            <a:r>
              <a:rPr lang="en-US" sz="2200">
                <a:latin typeface="Arial"/>
                <a:cs typeface="Arial"/>
              </a:rPr>
              <a:t>ARD – Assessment Reference Date</a:t>
            </a:r>
          </a:p>
          <a:p>
            <a:r>
              <a:rPr lang="en-US" sz="2200">
                <a:latin typeface="Arial"/>
                <a:cs typeface="Arial"/>
              </a:rPr>
              <a:t>CARE – Continuity Assessment Record and Evaluation</a:t>
            </a:r>
          </a:p>
          <a:p>
            <a:r>
              <a:rPr lang="en-US" sz="2200">
                <a:latin typeface="Arial"/>
                <a:cs typeface="Arial"/>
              </a:rPr>
              <a:t>CAUTI – Catheter-Associated Urinary Tract Infection </a:t>
            </a:r>
          </a:p>
          <a:p>
            <a:r>
              <a:rPr lang="en-US" sz="2200">
                <a:latin typeface="Arial"/>
                <a:cs typeface="Arial"/>
              </a:rPr>
              <a:t>CCN – CMS Certification Number</a:t>
            </a:r>
          </a:p>
          <a:p>
            <a:r>
              <a:rPr lang="en-US" sz="2200">
                <a:latin typeface="Arial"/>
                <a:cs typeface="Arial"/>
              </a:rPr>
              <a:t>CDC – </a:t>
            </a:r>
            <a:r>
              <a:rPr lang="en-US" sz="2200"/>
              <a:t>Centers for Disease Control and Prevention</a:t>
            </a:r>
            <a:endParaRPr lang="en-US" sz="2200">
              <a:latin typeface="Arial"/>
              <a:cs typeface="Arial"/>
            </a:endParaRPr>
          </a:p>
          <a:p>
            <a:r>
              <a:rPr lang="en-US" sz="2200">
                <a:latin typeface="Arial"/>
                <a:cs typeface="Arial"/>
              </a:rPr>
              <a:t>CDI – </a:t>
            </a:r>
            <a:r>
              <a:rPr lang="en-US" sz="2200" i="1">
                <a:latin typeface="Arial"/>
                <a:cs typeface="Arial"/>
              </a:rPr>
              <a:t>Clostridium difficile</a:t>
            </a:r>
            <a:r>
              <a:rPr lang="en-US" sz="2200">
                <a:solidFill>
                  <a:srgbClr val="FF0000"/>
                </a:solidFill>
                <a:latin typeface="Arial"/>
                <a:cs typeface="Arial"/>
              </a:rPr>
              <a:t> </a:t>
            </a:r>
            <a:r>
              <a:rPr lang="en-US" sz="2200">
                <a:latin typeface="Arial"/>
                <a:cs typeface="Arial"/>
              </a:rPr>
              <a:t>Infection </a:t>
            </a:r>
          </a:p>
          <a:p>
            <a:r>
              <a:rPr lang="en-US" sz="2200">
                <a:latin typeface="Arial"/>
                <a:cs typeface="Arial"/>
              </a:rPr>
              <a:t>CLABSI – Central Line-Associated Bloodstream Infection</a:t>
            </a:r>
          </a:p>
          <a:p>
            <a:r>
              <a:rPr lang="en-US" sz="2200">
                <a:latin typeface="Arial"/>
                <a:cs typeface="Arial"/>
              </a:rPr>
              <a:t>CMS – Centers for Medicare &amp; Medicaid Services</a:t>
            </a:r>
          </a:p>
          <a:p>
            <a:pPr marL="0" indent="0">
              <a:buNone/>
            </a:pPr>
            <a:endParaRPr lang="en-US" sz="2200">
              <a:latin typeface="Arial"/>
              <a:cs typeface="Arial"/>
            </a:endParaRPr>
          </a:p>
        </p:txBody>
      </p:sp>
    </p:spTree>
    <p:extLst>
      <p:ext uri="{BB962C8B-B14F-4D97-AF65-F5344CB8AC3E}">
        <p14:creationId xmlns:p14="http://schemas.microsoft.com/office/powerpoint/2010/main" val="3570762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AE8C-087D-C641-A69B-6F1795A9F95C}"/>
              </a:ext>
            </a:extLst>
          </p:cNvPr>
          <p:cNvSpPr>
            <a:spLocks noGrp="1"/>
          </p:cNvSpPr>
          <p:nvPr>
            <p:ph type="title"/>
          </p:nvPr>
        </p:nvSpPr>
        <p:spPr/>
        <p:txBody>
          <a:bodyPr/>
          <a:lstStyle/>
          <a:p>
            <a:r>
              <a:rPr lang="en-US"/>
              <a:t>Review and Correct Report (cont. 1)</a:t>
            </a:r>
          </a:p>
        </p:txBody>
      </p:sp>
      <p:sp>
        <p:nvSpPr>
          <p:cNvPr id="3" name="Content Placeholder 2">
            <a:extLst>
              <a:ext uri="{FF2B5EF4-FFF2-40B4-BE49-F238E27FC236}">
                <a16:creationId xmlns:a16="http://schemas.microsoft.com/office/drawing/2014/main" id="{17DD702D-8AC5-EF4F-ACC7-564C2E1D1280}"/>
              </a:ext>
            </a:extLst>
          </p:cNvPr>
          <p:cNvSpPr>
            <a:spLocks noGrp="1"/>
          </p:cNvSpPr>
          <p:nvPr>
            <p:ph sz="quarter" idx="10"/>
          </p:nvPr>
        </p:nvSpPr>
        <p:spPr/>
        <p:txBody>
          <a:bodyPr vert="horz" lIns="91440" tIns="45720" rIns="91440" bIns="45720" rtlCol="0" anchor="t">
            <a:normAutofit/>
          </a:bodyPr>
          <a:lstStyle/>
          <a:p>
            <a:r>
              <a:rPr lang="en-US" dirty="0"/>
              <a:t>Only observed (raw) data are provided: risk-adjusted rates are not shown.</a:t>
            </a:r>
          </a:p>
          <a:p>
            <a:r>
              <a:rPr lang="en-US" dirty="0"/>
              <a:t>Available for providers to run with updated data weekly (until the data correction deadline).</a:t>
            </a:r>
          </a:p>
          <a:p>
            <a:r>
              <a:rPr lang="en-US" dirty="0">
                <a:latin typeface="Arial"/>
                <a:cs typeface="Arial"/>
              </a:rPr>
              <a:t>When reporting quarter ends, data for that reporting quarter is</a:t>
            </a:r>
            <a:r>
              <a:rPr lang="en-US" dirty="0">
                <a:solidFill>
                  <a:srgbClr val="FF0000"/>
                </a:solidFill>
                <a:latin typeface="Arial"/>
                <a:cs typeface="Arial"/>
              </a:rPr>
              <a:t> </a:t>
            </a:r>
            <a:r>
              <a:rPr lang="en-US" dirty="0">
                <a:latin typeface="Arial"/>
                <a:cs typeface="Arial"/>
              </a:rPr>
              <a:t>available the next calendar day.</a:t>
            </a:r>
          </a:p>
          <a:p>
            <a:r>
              <a:rPr lang="en-US" dirty="0"/>
              <a:t>Displays data correction deadlines and whether the data correction period is open or closed.</a:t>
            </a:r>
          </a:p>
          <a:p>
            <a:endParaRPr lang="en-US" dirty="0"/>
          </a:p>
        </p:txBody>
      </p:sp>
      <p:sp>
        <p:nvSpPr>
          <p:cNvPr id="4" name="TextBox 3">
            <a:extLst>
              <a:ext uri="{FF2B5EF4-FFF2-40B4-BE49-F238E27FC236}">
                <a16:creationId xmlns:a16="http://schemas.microsoft.com/office/drawing/2014/main" id="{DC39DCC8-15FA-6447-ADB6-682A9FDBCB4E}"/>
              </a:ext>
            </a:extLst>
          </p:cNvPr>
          <p:cNvSpPr txBox="1"/>
          <p:nvPr/>
        </p:nvSpPr>
        <p:spPr>
          <a:xfrm>
            <a:off x="1570009" y="5046453"/>
            <a:ext cx="8945592" cy="820947"/>
          </a:xfrm>
          <a:prstGeom prst="rect">
            <a:avLst/>
          </a:prstGeom>
          <a:solidFill>
            <a:schemeClr val="tx2"/>
          </a:solidFill>
        </p:spPr>
        <p:txBody>
          <a:bodyPr wrap="square" lIns="121917" tIns="60958" rIns="121917" bIns="60958" rtlCol="0" anchor="t">
            <a:noAutofit/>
          </a:bodyPr>
          <a:lstStyle/>
          <a:p>
            <a:pPr algn="ctr"/>
            <a:r>
              <a:rPr lang="en-US" sz="2400" b="1" dirty="0">
                <a:solidFill>
                  <a:schemeClr val="bg1"/>
                </a:solidFill>
              </a:rPr>
              <a:t>Due to the COVID-19 PHE exceptions, there will be no data </a:t>
            </a:r>
          </a:p>
          <a:p>
            <a:pPr algn="ctr"/>
            <a:r>
              <a:rPr lang="en-US" sz="2400" b="1" dirty="0">
                <a:solidFill>
                  <a:schemeClr val="bg1"/>
                </a:solidFill>
              </a:rPr>
              <a:t>available (open) to correct for Q1 2020 and Q2 2020.  </a:t>
            </a:r>
            <a:endParaRPr lang="en-US" sz="2400" b="1">
              <a:solidFill>
                <a:schemeClr val="bg1"/>
              </a:solidFill>
              <a:cs typeface="Calibri"/>
            </a:endParaRPr>
          </a:p>
        </p:txBody>
      </p:sp>
    </p:spTree>
    <p:extLst>
      <p:ext uri="{BB962C8B-B14F-4D97-AF65-F5344CB8AC3E}">
        <p14:creationId xmlns:p14="http://schemas.microsoft.com/office/powerpoint/2010/main" val="1400112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BF0B1-F34E-5148-BB55-7CBDBBD122AB}"/>
              </a:ext>
            </a:extLst>
          </p:cNvPr>
          <p:cNvSpPr>
            <a:spLocks noGrp="1"/>
          </p:cNvSpPr>
          <p:nvPr>
            <p:ph type="title"/>
          </p:nvPr>
        </p:nvSpPr>
        <p:spPr>
          <a:xfrm>
            <a:off x="0" y="0"/>
            <a:ext cx="12192000" cy="1371600"/>
          </a:xfrm>
        </p:spPr>
        <p:txBody>
          <a:bodyPr anchor="ctr">
            <a:normAutofit/>
          </a:bodyPr>
          <a:lstStyle/>
          <a:p>
            <a:r>
              <a:rPr lang="en-US"/>
              <a:t>Review and Correct Report (cont. 2)</a:t>
            </a:r>
          </a:p>
        </p:txBody>
      </p:sp>
      <p:sp>
        <p:nvSpPr>
          <p:cNvPr id="3" name="Content Placeholder 2">
            <a:extLst>
              <a:ext uri="{FF2B5EF4-FFF2-40B4-BE49-F238E27FC236}">
                <a16:creationId xmlns:a16="http://schemas.microsoft.com/office/drawing/2014/main" id="{01498814-09A6-9742-AC7B-4A9107DACE6C}"/>
              </a:ext>
            </a:extLst>
          </p:cNvPr>
          <p:cNvSpPr>
            <a:spLocks noGrp="1"/>
          </p:cNvSpPr>
          <p:nvPr>
            <p:ph sz="quarter" idx="10"/>
          </p:nvPr>
        </p:nvSpPr>
        <p:spPr>
          <a:xfrm>
            <a:off x="571500" y="1752600"/>
            <a:ext cx="5384800" cy="4191000"/>
          </a:xfrm>
        </p:spPr>
        <p:txBody>
          <a:bodyPr vert="horz" lIns="91440" tIns="45720" rIns="91440" bIns="45720" rtlCol="0" anchor="t">
            <a:normAutofit/>
          </a:bodyPr>
          <a:lstStyle/>
          <a:p>
            <a:r>
              <a:rPr lang="en-US" dirty="0"/>
              <a:t>Ability to sort patient-level data by fields such as:</a:t>
            </a:r>
          </a:p>
          <a:p>
            <a:pPr lvl="1"/>
            <a:r>
              <a:rPr lang="en-US" dirty="0"/>
              <a:t>Patient last name.</a:t>
            </a:r>
          </a:p>
          <a:p>
            <a:pPr lvl="1"/>
            <a:r>
              <a:rPr lang="en-US" dirty="0"/>
              <a:t>Patient first name.</a:t>
            </a:r>
          </a:p>
          <a:p>
            <a:pPr lvl="1"/>
            <a:r>
              <a:rPr lang="en-US" dirty="0"/>
              <a:t>Patient status.</a:t>
            </a:r>
          </a:p>
          <a:p>
            <a:pPr lvl="1"/>
            <a:r>
              <a:rPr lang="en-US" dirty="0"/>
              <a:t>Discharge date.</a:t>
            </a:r>
          </a:p>
          <a:p>
            <a:pPr lvl="1"/>
            <a:r>
              <a:rPr lang="en-US" dirty="0"/>
              <a:t>Admission date.</a:t>
            </a:r>
          </a:p>
          <a:p>
            <a:r>
              <a:rPr lang="en-US" dirty="0">
                <a:latin typeface="Arial"/>
                <a:cs typeface="Arial"/>
              </a:rPr>
              <a:t>Ability to request report by individual QM.</a:t>
            </a:r>
          </a:p>
        </p:txBody>
      </p:sp>
      <p:pic>
        <p:nvPicPr>
          <p:cNvPr id="5" name="Picture 4" descr="An image with a man holding a magnifying glass over a clipboard.">
            <a:extLst>
              <a:ext uri="{FF2B5EF4-FFF2-40B4-BE49-F238E27FC236}">
                <a16:creationId xmlns:a16="http://schemas.microsoft.com/office/drawing/2014/main" id="{CEFC1C30-9D9A-514E-90C8-AEB20D95BC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861" y="1715429"/>
            <a:ext cx="4567847" cy="4191000"/>
          </a:xfrm>
          <a:prstGeom prst="rect">
            <a:avLst/>
          </a:prstGeom>
          <a:noFill/>
        </p:spPr>
      </p:pic>
    </p:spTree>
    <p:extLst>
      <p:ext uri="{BB962C8B-B14F-4D97-AF65-F5344CB8AC3E}">
        <p14:creationId xmlns:p14="http://schemas.microsoft.com/office/powerpoint/2010/main" val="2674179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8356-BC48-CD44-83B3-8D118FA98217}"/>
              </a:ext>
            </a:extLst>
          </p:cNvPr>
          <p:cNvSpPr>
            <a:spLocks noGrp="1"/>
          </p:cNvSpPr>
          <p:nvPr>
            <p:ph type="title"/>
          </p:nvPr>
        </p:nvSpPr>
        <p:spPr/>
        <p:txBody>
          <a:bodyPr/>
          <a:lstStyle/>
          <a:p>
            <a:r>
              <a:rPr lang="en-US"/>
              <a:t>Data Collection/Correction Periods</a:t>
            </a:r>
          </a:p>
        </p:txBody>
      </p:sp>
      <p:sp>
        <p:nvSpPr>
          <p:cNvPr id="3" name="Content Placeholder 2">
            <a:extLst>
              <a:ext uri="{FF2B5EF4-FFF2-40B4-BE49-F238E27FC236}">
                <a16:creationId xmlns:a16="http://schemas.microsoft.com/office/drawing/2014/main" id="{BD38838D-406A-8D44-9DCC-124347E51CF2}"/>
              </a:ext>
            </a:extLst>
          </p:cNvPr>
          <p:cNvSpPr>
            <a:spLocks noGrp="1"/>
          </p:cNvSpPr>
          <p:nvPr>
            <p:ph sz="quarter" idx="10"/>
          </p:nvPr>
        </p:nvSpPr>
        <p:spPr>
          <a:xfrm>
            <a:off x="1005840" y="1790700"/>
            <a:ext cx="10995660" cy="3581400"/>
          </a:xfrm>
        </p:spPr>
        <p:txBody>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t>*</a:t>
            </a:r>
            <a:r>
              <a:rPr lang="en-US" dirty="0"/>
              <a:t> </a:t>
            </a:r>
            <a:r>
              <a:rPr lang="en-US"/>
              <a:t>Data correction deadlines are for data that are used to calculate the publicly reported measures and are </a:t>
            </a:r>
            <a:r>
              <a:rPr lang="en-US" b="1"/>
              <a:t>not</a:t>
            </a:r>
            <a:r>
              <a:rPr lang="en-US"/>
              <a:t> applied to the confidential QM reports.</a:t>
            </a:r>
          </a:p>
        </p:txBody>
      </p:sp>
      <p:graphicFrame>
        <p:nvGraphicFramePr>
          <p:cNvPr id="4" name="Table 6">
            <a:extLst>
              <a:ext uri="{FF2B5EF4-FFF2-40B4-BE49-F238E27FC236}">
                <a16:creationId xmlns:a16="http://schemas.microsoft.com/office/drawing/2014/main" id="{332B1663-80BE-7B41-9617-B0B1DD87F854}"/>
              </a:ext>
            </a:extLst>
          </p:cNvPr>
          <p:cNvGraphicFramePr>
            <a:graphicFrameLocks noGrp="1"/>
          </p:cNvGraphicFramePr>
          <p:nvPr/>
        </p:nvGraphicFramePr>
        <p:xfrm>
          <a:off x="1078228" y="1714500"/>
          <a:ext cx="10134599" cy="2598668"/>
        </p:xfrm>
        <a:graphic>
          <a:graphicData uri="http://schemas.openxmlformats.org/drawingml/2006/table">
            <a:tbl>
              <a:tblPr firstRow="1" bandRow="1">
                <a:tableStyleId>{5C22544A-7EE6-4342-B048-85BDC9FD1C3A}</a:tableStyleId>
              </a:tblPr>
              <a:tblGrid>
                <a:gridCol w="3562945">
                  <a:extLst>
                    <a:ext uri="{9D8B030D-6E8A-4147-A177-3AD203B41FA5}">
                      <a16:colId xmlns:a16="http://schemas.microsoft.com/office/drawing/2014/main" val="2402968046"/>
                    </a:ext>
                  </a:extLst>
                </a:gridCol>
                <a:gridCol w="3444180">
                  <a:extLst>
                    <a:ext uri="{9D8B030D-6E8A-4147-A177-3AD203B41FA5}">
                      <a16:colId xmlns:a16="http://schemas.microsoft.com/office/drawing/2014/main" val="1896392454"/>
                    </a:ext>
                  </a:extLst>
                </a:gridCol>
                <a:gridCol w="3127474">
                  <a:extLst>
                    <a:ext uri="{9D8B030D-6E8A-4147-A177-3AD203B41FA5}">
                      <a16:colId xmlns:a16="http://schemas.microsoft.com/office/drawing/2014/main" val="1962772491"/>
                    </a:ext>
                  </a:extLst>
                </a:gridCol>
              </a:tblGrid>
              <a:tr h="474407">
                <a:tc>
                  <a:txBody>
                    <a:bodyPr/>
                    <a:lstStyle/>
                    <a:p>
                      <a:pPr algn="ctr"/>
                      <a:r>
                        <a:rPr lang="en-US" sz="2000"/>
                        <a:t>Calendar Year Data Collection Quarter</a:t>
                      </a:r>
                    </a:p>
                  </a:txBody>
                  <a:tcPr/>
                </a:tc>
                <a:tc>
                  <a:txBody>
                    <a:bodyPr/>
                    <a:lstStyle/>
                    <a:p>
                      <a:pPr algn="ctr"/>
                      <a:r>
                        <a:rPr lang="en-US" sz="2000"/>
                        <a:t>Data Collection Submission QRP</a:t>
                      </a:r>
                    </a:p>
                  </a:txBody>
                  <a:tcPr/>
                </a:tc>
                <a:tc>
                  <a:txBody>
                    <a:bodyPr/>
                    <a:lstStyle/>
                    <a:p>
                      <a:pPr algn="ctr"/>
                      <a:r>
                        <a:rPr lang="en-US" sz="2000"/>
                        <a:t>Quarterly Review and Correction Periods*</a:t>
                      </a:r>
                    </a:p>
                  </a:txBody>
                  <a:tcPr/>
                </a:tc>
                <a:extLst>
                  <a:ext uri="{0D108BD9-81ED-4DB2-BD59-A6C34878D82A}">
                    <a16:rowId xmlns:a16="http://schemas.microsoft.com/office/drawing/2014/main" val="4152072889"/>
                  </a:ext>
                </a:extLst>
              </a:tr>
              <a:tr h="474407">
                <a:tc>
                  <a:txBody>
                    <a:bodyPr/>
                    <a:lstStyle/>
                    <a:p>
                      <a:pPr algn="ctr"/>
                      <a:r>
                        <a:rPr lang="en-US"/>
                        <a:t>Quarter 1</a:t>
                      </a:r>
                    </a:p>
                  </a:txBody>
                  <a:tcPr/>
                </a:tc>
                <a:tc>
                  <a:txBody>
                    <a:bodyPr/>
                    <a:lstStyle/>
                    <a:p>
                      <a:pPr algn="ctr"/>
                      <a:r>
                        <a:rPr lang="en-US"/>
                        <a:t>January 1  – March 31</a:t>
                      </a:r>
                    </a:p>
                  </a:txBody>
                  <a:tcPr/>
                </a:tc>
                <a:tc>
                  <a:txBody>
                    <a:bodyPr/>
                    <a:lstStyle/>
                    <a:p>
                      <a:pPr algn="ctr"/>
                      <a:r>
                        <a:rPr lang="en-US"/>
                        <a:t>April 1 – August 15</a:t>
                      </a:r>
                    </a:p>
                  </a:txBody>
                  <a:tcPr/>
                </a:tc>
                <a:extLst>
                  <a:ext uri="{0D108BD9-81ED-4DB2-BD59-A6C34878D82A}">
                    <a16:rowId xmlns:a16="http://schemas.microsoft.com/office/drawing/2014/main" val="279060210"/>
                  </a:ext>
                </a:extLst>
              </a:tr>
              <a:tr h="474407">
                <a:tc>
                  <a:txBody>
                    <a:bodyPr/>
                    <a:lstStyle/>
                    <a:p>
                      <a:pPr algn="ctr"/>
                      <a:r>
                        <a:rPr lang="en-US"/>
                        <a:t>Quarter 2</a:t>
                      </a:r>
                    </a:p>
                  </a:txBody>
                  <a:tcPr/>
                </a:tc>
                <a:tc>
                  <a:txBody>
                    <a:bodyPr/>
                    <a:lstStyle/>
                    <a:p>
                      <a:pPr algn="ctr"/>
                      <a:r>
                        <a:rPr lang="en-US"/>
                        <a:t>April 1 – June 30</a:t>
                      </a:r>
                    </a:p>
                  </a:txBody>
                  <a:tcPr/>
                </a:tc>
                <a:tc>
                  <a:txBody>
                    <a:bodyPr/>
                    <a:lstStyle/>
                    <a:p>
                      <a:pPr algn="ctr"/>
                      <a:r>
                        <a:rPr lang="en-US"/>
                        <a:t>July 1 – November 15</a:t>
                      </a:r>
                    </a:p>
                  </a:txBody>
                  <a:tcPr/>
                </a:tc>
                <a:extLst>
                  <a:ext uri="{0D108BD9-81ED-4DB2-BD59-A6C34878D82A}">
                    <a16:rowId xmlns:a16="http://schemas.microsoft.com/office/drawing/2014/main" val="3356392001"/>
                  </a:ext>
                </a:extLst>
              </a:tr>
              <a:tr h="474407">
                <a:tc>
                  <a:txBody>
                    <a:bodyPr/>
                    <a:lstStyle/>
                    <a:p>
                      <a:pPr algn="ctr"/>
                      <a:r>
                        <a:rPr lang="en-US"/>
                        <a:t>Quarter 3</a:t>
                      </a:r>
                    </a:p>
                  </a:txBody>
                  <a:tcPr/>
                </a:tc>
                <a:tc>
                  <a:txBody>
                    <a:bodyPr/>
                    <a:lstStyle/>
                    <a:p>
                      <a:pPr algn="ctr"/>
                      <a:r>
                        <a:rPr lang="en-US"/>
                        <a:t>July 1 – September 30</a:t>
                      </a:r>
                    </a:p>
                  </a:txBody>
                  <a:tcPr/>
                </a:tc>
                <a:tc>
                  <a:txBody>
                    <a:bodyPr/>
                    <a:lstStyle/>
                    <a:p>
                      <a:pPr algn="ctr"/>
                      <a:r>
                        <a:rPr lang="en-US"/>
                        <a:t>October 1 – February 15</a:t>
                      </a:r>
                    </a:p>
                  </a:txBody>
                  <a:tcPr/>
                </a:tc>
                <a:extLst>
                  <a:ext uri="{0D108BD9-81ED-4DB2-BD59-A6C34878D82A}">
                    <a16:rowId xmlns:a16="http://schemas.microsoft.com/office/drawing/2014/main" val="474400528"/>
                  </a:ext>
                </a:extLst>
              </a:tr>
              <a:tr h="474407">
                <a:tc>
                  <a:txBody>
                    <a:bodyPr/>
                    <a:lstStyle/>
                    <a:p>
                      <a:pPr algn="ctr"/>
                      <a:r>
                        <a:rPr lang="en-US"/>
                        <a:t>Quarter 4</a:t>
                      </a:r>
                    </a:p>
                  </a:txBody>
                  <a:tcPr/>
                </a:tc>
                <a:tc>
                  <a:txBody>
                    <a:bodyPr/>
                    <a:lstStyle/>
                    <a:p>
                      <a:pPr algn="ctr"/>
                      <a:r>
                        <a:rPr lang="en-US"/>
                        <a:t>October 1 – December 31</a:t>
                      </a:r>
                    </a:p>
                  </a:txBody>
                  <a:tcPr/>
                </a:tc>
                <a:tc>
                  <a:txBody>
                    <a:bodyPr/>
                    <a:lstStyle/>
                    <a:p>
                      <a:pPr algn="ctr"/>
                      <a:r>
                        <a:rPr lang="en-US"/>
                        <a:t>January 1 – May 15</a:t>
                      </a:r>
                    </a:p>
                  </a:txBody>
                  <a:tcPr/>
                </a:tc>
                <a:extLst>
                  <a:ext uri="{0D108BD9-81ED-4DB2-BD59-A6C34878D82A}">
                    <a16:rowId xmlns:a16="http://schemas.microsoft.com/office/drawing/2014/main" val="1211121814"/>
                  </a:ext>
                </a:extLst>
              </a:tr>
            </a:tbl>
          </a:graphicData>
        </a:graphic>
      </p:graphicFrame>
      <p:sp>
        <p:nvSpPr>
          <p:cNvPr id="6" name="TextBox 5">
            <a:extLst>
              <a:ext uri="{FF2B5EF4-FFF2-40B4-BE49-F238E27FC236}">
                <a16:creationId xmlns:a16="http://schemas.microsoft.com/office/drawing/2014/main" id="{5F41ED20-B0F4-1D46-BEDE-2931298240E1}"/>
              </a:ext>
            </a:extLst>
          </p:cNvPr>
          <p:cNvSpPr txBox="1"/>
          <p:nvPr/>
        </p:nvSpPr>
        <p:spPr>
          <a:xfrm>
            <a:off x="1859277" y="5434739"/>
            <a:ext cx="8572500" cy="820882"/>
          </a:xfrm>
          <a:prstGeom prst="rect">
            <a:avLst/>
          </a:prstGeom>
          <a:solidFill>
            <a:schemeClr val="tx2"/>
          </a:solidFill>
        </p:spPr>
        <p:txBody>
          <a:bodyPr wrap="square" lIns="121917" tIns="60958" rIns="121917" bIns="60958" rtlCol="0" anchor="t">
            <a:noAutofit/>
          </a:bodyPr>
          <a:lstStyle/>
          <a:p>
            <a:pPr algn="ctr"/>
            <a:r>
              <a:rPr lang="en-US" sz="2400" b="1" dirty="0">
                <a:solidFill>
                  <a:schemeClr val="bg1"/>
                </a:solidFill>
              </a:rPr>
              <a:t>Due to the COVID-19 PHE exceptions, there will be no data available (open) to correct for Q1 2020 and Q2 2020.</a:t>
            </a:r>
          </a:p>
          <a:p>
            <a:pPr marL="0" indent="0" algn="ctr">
              <a:buNone/>
            </a:pPr>
            <a:r>
              <a:rPr lang="en-US" sz="2400" b="1" dirty="0">
                <a:solidFill>
                  <a:schemeClr val="bg1"/>
                </a:solidFill>
                <a:effectLst>
                  <a:outerShdw blurRad="38100" dist="38100" dir="2700000" algn="tl">
                    <a:srgbClr val="000000">
                      <a:alpha val="43137"/>
                    </a:srgbClr>
                  </a:outerShdw>
                </a:effectLst>
              </a:rPr>
              <a:t>.</a:t>
            </a:r>
            <a:endParaRPr lang="en-US"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3815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2998-B52A-744F-98BF-4FB83837F1A4}"/>
              </a:ext>
            </a:extLst>
          </p:cNvPr>
          <p:cNvSpPr>
            <a:spLocks noGrp="1"/>
          </p:cNvSpPr>
          <p:nvPr>
            <p:ph type="title"/>
          </p:nvPr>
        </p:nvSpPr>
        <p:spPr/>
        <p:txBody>
          <a:bodyPr/>
          <a:lstStyle/>
          <a:p>
            <a:r>
              <a:rPr lang="en-US"/>
              <a:t>Example: Review and Correct Facility-Level Data</a:t>
            </a:r>
          </a:p>
        </p:txBody>
      </p:sp>
      <p:pic>
        <p:nvPicPr>
          <p:cNvPr id="5" name="Picture 4" descr="Table&#10;&#10;Description automatically generated">
            <a:extLst>
              <a:ext uri="{FF2B5EF4-FFF2-40B4-BE49-F238E27FC236}">
                <a16:creationId xmlns:a16="http://schemas.microsoft.com/office/drawing/2014/main" id="{72DF31E7-F3F5-4CFF-90DE-49BC00357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216" y="1598025"/>
            <a:ext cx="6759568" cy="4777194"/>
          </a:xfrm>
          <a:prstGeom prst="rect">
            <a:avLst/>
          </a:prstGeom>
          <a:ln>
            <a:solidFill>
              <a:schemeClr val="accent1"/>
            </a:solidFill>
          </a:ln>
        </p:spPr>
      </p:pic>
    </p:spTree>
    <p:custDataLst>
      <p:tags r:id="rId1"/>
    </p:custDataLst>
    <p:extLst>
      <p:ext uri="{BB962C8B-B14F-4D97-AF65-F5344CB8AC3E}">
        <p14:creationId xmlns:p14="http://schemas.microsoft.com/office/powerpoint/2010/main" val="23726706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F2998-B52A-744F-98BF-4FB83837F1A4}"/>
              </a:ext>
            </a:extLst>
          </p:cNvPr>
          <p:cNvSpPr>
            <a:spLocks noGrp="1"/>
          </p:cNvSpPr>
          <p:nvPr>
            <p:ph type="title"/>
          </p:nvPr>
        </p:nvSpPr>
        <p:spPr/>
        <p:txBody>
          <a:bodyPr/>
          <a:lstStyle/>
          <a:p>
            <a:r>
              <a:rPr lang="en-US"/>
              <a:t>Example: Review and Correct Patient-Level Data</a:t>
            </a:r>
          </a:p>
        </p:txBody>
      </p:sp>
      <p:pic>
        <p:nvPicPr>
          <p:cNvPr id="5" name="Picture 4" descr="Graphical user interface, table&#10;&#10;Description automatically generated">
            <a:extLst>
              <a:ext uri="{FF2B5EF4-FFF2-40B4-BE49-F238E27FC236}">
                <a16:creationId xmlns:a16="http://schemas.microsoft.com/office/drawing/2014/main" id="{8926A1A9-A3F0-4B37-A20A-0AFDD9D8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376" y="1613743"/>
            <a:ext cx="6487247" cy="4595133"/>
          </a:xfrm>
          <a:prstGeom prst="rect">
            <a:avLst/>
          </a:prstGeom>
          <a:ln>
            <a:solidFill>
              <a:schemeClr val="accent1"/>
            </a:solidFill>
          </a:ln>
        </p:spPr>
      </p:pic>
    </p:spTree>
    <p:custDataLst>
      <p:tags r:id="rId1"/>
    </p:custDataLst>
    <p:extLst>
      <p:ext uri="{BB962C8B-B14F-4D97-AF65-F5344CB8AC3E}">
        <p14:creationId xmlns:p14="http://schemas.microsoft.com/office/powerpoint/2010/main" val="18309130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76874-7AE2-C042-AF3F-E5065C3760A3}"/>
              </a:ext>
            </a:extLst>
          </p:cNvPr>
          <p:cNvSpPr>
            <a:spLocks noGrp="1"/>
          </p:cNvSpPr>
          <p:nvPr>
            <p:ph type="title"/>
          </p:nvPr>
        </p:nvSpPr>
        <p:spPr/>
        <p:txBody>
          <a:bodyPr/>
          <a:lstStyle/>
          <a:p>
            <a:r>
              <a:rPr lang="en-US"/>
              <a:t>LTCH Provider Threshold Report (PTR) </a:t>
            </a:r>
          </a:p>
        </p:txBody>
      </p:sp>
      <p:sp>
        <p:nvSpPr>
          <p:cNvPr id="3" name="Content Placeholder 2">
            <a:extLst>
              <a:ext uri="{FF2B5EF4-FFF2-40B4-BE49-F238E27FC236}">
                <a16:creationId xmlns:a16="http://schemas.microsoft.com/office/drawing/2014/main" id="{0AAB9452-6F64-0443-A93B-52F2CCDA8124}"/>
              </a:ext>
            </a:extLst>
          </p:cNvPr>
          <p:cNvSpPr>
            <a:spLocks noGrp="1"/>
          </p:cNvSpPr>
          <p:nvPr>
            <p:ph sz="quarter" idx="10"/>
          </p:nvPr>
        </p:nvSpPr>
        <p:spPr>
          <a:xfrm>
            <a:off x="571500" y="1752600"/>
            <a:ext cx="8782812" cy="4114800"/>
          </a:xfrm>
        </p:spPr>
        <p:txBody>
          <a:bodyPr vert="horz" lIns="91440" tIns="45720" rIns="91440" bIns="45720" rtlCol="0" anchor="t">
            <a:normAutofit/>
          </a:bodyPr>
          <a:lstStyle/>
          <a:p>
            <a:r>
              <a:rPr lang="en-US" dirty="0">
                <a:latin typeface="Arial"/>
                <a:cs typeface="Arial"/>
              </a:rPr>
              <a:t>The LTCH Provider Threshold Report (PTR) allows providers to monitor their compliance status of the required data submission for the LTCH QRP measures for the current APU by FY. </a:t>
            </a:r>
            <a:endParaRPr lang="en-US" dirty="0"/>
          </a:p>
          <a:p>
            <a:r>
              <a:rPr lang="en-US" dirty="0"/>
              <a:t>It is user-requested, on-demand.</a:t>
            </a:r>
          </a:p>
          <a:p>
            <a:r>
              <a:rPr lang="en-US" dirty="0">
                <a:latin typeface="Arial"/>
                <a:cs typeface="Arial"/>
              </a:rPr>
              <a:t>The LTCH PTR will display an asterisk (*) for future dates (monthly and quarterly) when a measure is active but data are not available yet. </a:t>
            </a:r>
          </a:p>
          <a:p>
            <a:endParaRPr lang="en-US" dirty="0"/>
          </a:p>
        </p:txBody>
      </p:sp>
      <p:pic>
        <p:nvPicPr>
          <p:cNvPr id="4" name="Picture 3" descr="An icon representing the Provider Threshold Report.">
            <a:extLst>
              <a:ext uri="{FF2B5EF4-FFF2-40B4-BE49-F238E27FC236}">
                <a16:creationId xmlns:a16="http://schemas.microsoft.com/office/drawing/2014/main" id="{62C6C1A1-B90D-8342-AA7A-ACCD55F157EF}"/>
              </a:ext>
            </a:extLst>
          </p:cNvPr>
          <p:cNvPicPr>
            <a:picLocks noChangeAspect="1"/>
          </p:cNvPicPr>
          <p:nvPr/>
        </p:nvPicPr>
        <p:blipFill rotWithShape="1">
          <a:blip r:embed="rId4">
            <a:extLst>
              <a:ext uri="{28A0092B-C50C-407E-A947-70E740481C1C}">
                <a14:useLocalDpi xmlns:a14="http://schemas.microsoft.com/office/drawing/2010/main" val="0"/>
              </a:ext>
            </a:extLst>
          </a:blip>
          <a:srcRect l="6773" t="3515" r="6572" b="3604"/>
          <a:stretch/>
        </p:blipFill>
        <p:spPr>
          <a:xfrm>
            <a:off x="9605323" y="1833231"/>
            <a:ext cx="2212848" cy="3074996"/>
          </a:xfrm>
          <a:prstGeom prst="rect">
            <a:avLst/>
          </a:prstGeom>
          <a:noFill/>
          <a:effectLst/>
        </p:spPr>
      </p:pic>
    </p:spTree>
    <p:custDataLst>
      <p:tags r:id="rId1"/>
    </p:custDataLst>
    <p:extLst>
      <p:ext uri="{BB962C8B-B14F-4D97-AF65-F5344CB8AC3E}">
        <p14:creationId xmlns:p14="http://schemas.microsoft.com/office/powerpoint/2010/main" val="3108471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AB84-E63A-704B-A9DE-F56E931C5731}"/>
              </a:ext>
            </a:extLst>
          </p:cNvPr>
          <p:cNvSpPr>
            <a:spLocks noGrp="1"/>
          </p:cNvSpPr>
          <p:nvPr>
            <p:ph type="title"/>
          </p:nvPr>
        </p:nvSpPr>
        <p:spPr/>
        <p:txBody>
          <a:bodyPr/>
          <a:lstStyle/>
          <a:p>
            <a:r>
              <a:rPr lang="en-US" dirty="0"/>
              <a:t>Example: LTCH PTR</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807B2073-50D8-4435-B28E-BE756EC4ACA4}"/>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59649" y="1708355"/>
            <a:ext cx="6472702" cy="4574458"/>
          </a:xfrm>
          <a:ln>
            <a:solidFill>
              <a:schemeClr val="accent1"/>
            </a:solidFill>
          </a:ln>
        </p:spPr>
      </p:pic>
    </p:spTree>
    <p:custDataLst>
      <p:tags r:id="rId1"/>
    </p:custDataLst>
    <p:extLst>
      <p:ext uri="{BB962C8B-B14F-4D97-AF65-F5344CB8AC3E}">
        <p14:creationId xmlns:p14="http://schemas.microsoft.com/office/powerpoint/2010/main" val="7481770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2C14-E5C5-AD44-95D8-DA132B0C237B}"/>
              </a:ext>
            </a:extLst>
          </p:cNvPr>
          <p:cNvSpPr>
            <a:spLocks noGrp="1"/>
          </p:cNvSpPr>
          <p:nvPr>
            <p:ph type="title"/>
          </p:nvPr>
        </p:nvSpPr>
        <p:spPr>
          <a:xfrm>
            <a:off x="0" y="0"/>
            <a:ext cx="12192000" cy="1371600"/>
          </a:xfrm>
        </p:spPr>
        <p:txBody>
          <a:bodyPr anchor="ctr">
            <a:normAutofit/>
          </a:bodyPr>
          <a:lstStyle/>
          <a:p>
            <a:r>
              <a:rPr lang="en-US" err="1"/>
              <a:t>iQIES</a:t>
            </a:r>
            <a:r>
              <a:rPr lang="en-US"/>
              <a:t> Reports Training</a:t>
            </a:r>
          </a:p>
        </p:txBody>
      </p:sp>
      <p:sp>
        <p:nvSpPr>
          <p:cNvPr id="3" name="Content Placeholder 2">
            <a:extLst>
              <a:ext uri="{FF2B5EF4-FFF2-40B4-BE49-F238E27FC236}">
                <a16:creationId xmlns:a16="http://schemas.microsoft.com/office/drawing/2014/main" id="{0C41477B-06B6-A640-8F71-26A67AA4A9B1}"/>
              </a:ext>
            </a:extLst>
          </p:cNvPr>
          <p:cNvSpPr>
            <a:spLocks noGrp="1"/>
          </p:cNvSpPr>
          <p:nvPr>
            <p:ph sz="quarter" idx="10"/>
          </p:nvPr>
        </p:nvSpPr>
        <p:spPr>
          <a:xfrm>
            <a:off x="571499" y="1752600"/>
            <a:ext cx="11143173" cy="914400"/>
          </a:xfrm>
        </p:spPr>
        <p:txBody>
          <a:bodyPr>
            <a:normAutofit/>
          </a:bodyPr>
          <a:lstStyle/>
          <a:p>
            <a:r>
              <a:rPr lang="en-US" dirty="0"/>
              <a:t>To learn more about these reports and other </a:t>
            </a:r>
            <a:r>
              <a:rPr lang="en-US" dirty="0" err="1"/>
              <a:t>iQIES</a:t>
            </a:r>
            <a:r>
              <a:rPr lang="en-US" dirty="0"/>
              <a:t> functionalities, refer to </a:t>
            </a:r>
            <a:r>
              <a:rPr lang="en-US" dirty="0">
                <a:solidFill>
                  <a:srgbClr val="FF0000"/>
                </a:solidFill>
              </a:rPr>
              <a:t>the</a:t>
            </a:r>
            <a:r>
              <a:rPr lang="en-US" dirty="0"/>
              <a:t> </a:t>
            </a:r>
            <a:r>
              <a:rPr lang="en-US" i="1" dirty="0" err="1"/>
              <a:t>iQIES</a:t>
            </a:r>
            <a:r>
              <a:rPr lang="en-US" i="1" dirty="0"/>
              <a:t> Training </a:t>
            </a:r>
            <a:r>
              <a:rPr lang="en-US" dirty="0"/>
              <a:t>YouTube playlist.</a:t>
            </a:r>
          </a:p>
          <a:p>
            <a:pPr marL="0" indent="0">
              <a:buNone/>
            </a:pPr>
            <a:endParaRPr lang="en-US" dirty="0"/>
          </a:p>
        </p:txBody>
      </p:sp>
      <p:pic>
        <p:nvPicPr>
          <p:cNvPr id="6" name="Picture 5" descr="An image of a red square with a white arrow pointing to a link on YouTube.">
            <a:extLst>
              <a:ext uri="{FF2B5EF4-FFF2-40B4-BE49-F238E27FC236}">
                <a16:creationId xmlns:a16="http://schemas.microsoft.com/office/drawing/2014/main" id="{C9D48005-8A69-E147-BB45-8C407F49F939}"/>
              </a:ext>
            </a:extLst>
          </p:cNvPr>
          <p:cNvPicPr>
            <a:picLocks noChangeAspect="1"/>
          </p:cNvPicPr>
          <p:nvPr/>
        </p:nvPicPr>
        <p:blipFill>
          <a:blip r:embed="rId3"/>
          <a:stretch>
            <a:fillRect/>
          </a:stretch>
        </p:blipFill>
        <p:spPr>
          <a:xfrm>
            <a:off x="691483" y="3632442"/>
            <a:ext cx="914400" cy="914400"/>
          </a:xfrm>
          <a:prstGeom prst="rect">
            <a:avLst/>
          </a:prstGeom>
        </p:spPr>
      </p:pic>
      <p:sp>
        <p:nvSpPr>
          <p:cNvPr id="7" name="Rectangle 6">
            <a:extLst>
              <a:ext uri="{FF2B5EF4-FFF2-40B4-BE49-F238E27FC236}">
                <a16:creationId xmlns:a16="http://schemas.microsoft.com/office/drawing/2014/main" id="{7E6C1CEC-2FB1-694A-AF42-EAFFE8F953FD}"/>
              </a:ext>
            </a:extLst>
          </p:cNvPr>
          <p:cNvSpPr/>
          <p:nvPr/>
        </p:nvSpPr>
        <p:spPr>
          <a:xfrm>
            <a:off x="1557910" y="3904976"/>
            <a:ext cx="3647345" cy="369332"/>
          </a:xfrm>
          <a:prstGeom prst="rect">
            <a:avLst/>
          </a:prstGeom>
        </p:spPr>
        <p:txBody>
          <a:bodyPr wrap="none" lIns="91440" tIns="45720" rIns="91440" bIns="45720" anchor="t">
            <a:spAutoFit/>
          </a:bodyPr>
          <a:lstStyle/>
          <a:p>
            <a:r>
              <a:rPr lang="en-US">
                <a:latin typeface="Helvetica"/>
                <a:cs typeface="Helvetica"/>
                <a:hlinkClick r:id="rId4"/>
              </a:rPr>
              <a:t>https://www.youtube.com/playlist</a:t>
            </a:r>
            <a:r>
              <a:rPr lang="en-US">
                <a:latin typeface="Helvetica"/>
                <a:cs typeface="Helvetica"/>
              </a:rPr>
              <a:t>  </a:t>
            </a:r>
            <a:endParaRPr lang="en-US">
              <a:effectLst/>
              <a:latin typeface="Helvetica" pitchFamily="2" charset="0"/>
            </a:endParaRPr>
          </a:p>
        </p:txBody>
      </p:sp>
      <p:pic>
        <p:nvPicPr>
          <p:cNvPr id="5" name="Picture 4" descr="A screenshot of the iQIES Training available on the CMS YouTube Channel.&#10;">
            <a:extLst>
              <a:ext uri="{FF2B5EF4-FFF2-40B4-BE49-F238E27FC236}">
                <a16:creationId xmlns:a16="http://schemas.microsoft.com/office/drawing/2014/main" id="{B7BDE62F-D7F5-2245-9BDB-BD24E57C52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 r="33196" b="-243"/>
          <a:stretch/>
        </p:blipFill>
        <p:spPr>
          <a:xfrm>
            <a:off x="5130306" y="2558385"/>
            <a:ext cx="5551459" cy="3431845"/>
          </a:xfrm>
          <a:prstGeom prst="rect">
            <a:avLst/>
          </a:prstGeom>
        </p:spPr>
      </p:pic>
    </p:spTree>
    <p:extLst>
      <p:ext uri="{BB962C8B-B14F-4D97-AF65-F5344CB8AC3E}">
        <p14:creationId xmlns:p14="http://schemas.microsoft.com/office/powerpoint/2010/main" val="680141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A68D-5923-C746-9749-AFA090CD6908}"/>
              </a:ext>
            </a:extLst>
          </p:cNvPr>
          <p:cNvSpPr>
            <a:spLocks noGrp="1"/>
          </p:cNvSpPr>
          <p:nvPr>
            <p:ph type="title"/>
          </p:nvPr>
        </p:nvSpPr>
        <p:spPr/>
        <p:txBody>
          <a:bodyPr/>
          <a:lstStyle/>
          <a:p>
            <a:r>
              <a:rPr lang="en-US"/>
              <a:t>Which report provides detailed information about the status of select submission files?</a:t>
            </a:r>
          </a:p>
        </p:txBody>
      </p:sp>
      <p:sp>
        <p:nvSpPr>
          <p:cNvPr id="3" name="Content Placeholder 2">
            <a:extLst>
              <a:ext uri="{FF2B5EF4-FFF2-40B4-BE49-F238E27FC236}">
                <a16:creationId xmlns:a16="http://schemas.microsoft.com/office/drawing/2014/main" id="{FE76BFD9-A724-9949-98FA-962288734FDE}"/>
              </a:ext>
            </a:extLst>
          </p:cNvPr>
          <p:cNvSpPr>
            <a:spLocks noGrp="1"/>
          </p:cNvSpPr>
          <p:nvPr>
            <p:ph sz="quarter" idx="10"/>
          </p:nvPr>
        </p:nvSpPr>
        <p:spPr/>
        <p:txBody>
          <a:bodyPr/>
          <a:lstStyle/>
          <a:p>
            <a:r>
              <a:rPr lang="en-US"/>
              <a:t>LCDS Final Validation Report.</a:t>
            </a:r>
          </a:p>
          <a:p>
            <a:r>
              <a:rPr lang="en-US"/>
              <a:t>LCDS Error Summary by Provider Report.</a:t>
            </a:r>
          </a:p>
          <a:p>
            <a:r>
              <a:rPr lang="en-US"/>
              <a:t>Review and Correct Report.</a:t>
            </a:r>
          </a:p>
          <a:p>
            <a:r>
              <a:rPr lang="en-US"/>
              <a:t>Provider Threshold Report.</a:t>
            </a:r>
          </a:p>
        </p:txBody>
      </p:sp>
      <p:sp>
        <p:nvSpPr>
          <p:cNvPr id="4" name="Text Placeholder 3">
            <a:extLst>
              <a:ext uri="{FF2B5EF4-FFF2-40B4-BE49-F238E27FC236}">
                <a16:creationId xmlns:a16="http://schemas.microsoft.com/office/drawing/2014/main" id="{31CEBBD6-1DD2-6649-A118-0C9306B5C726}"/>
              </a:ext>
            </a:extLst>
          </p:cNvPr>
          <p:cNvSpPr>
            <a:spLocks noGrp="1"/>
          </p:cNvSpPr>
          <p:nvPr>
            <p:ph type="body" sz="quarter" idx="11"/>
          </p:nvPr>
        </p:nvSpPr>
        <p:spPr/>
        <p:txBody>
          <a:bodyPr/>
          <a:lstStyle/>
          <a:p>
            <a:r>
              <a:rPr lang="en-US"/>
              <a:t>5</a:t>
            </a:r>
          </a:p>
        </p:txBody>
      </p:sp>
    </p:spTree>
    <p:extLst>
      <p:ext uri="{BB962C8B-B14F-4D97-AF65-F5344CB8AC3E}">
        <p14:creationId xmlns:p14="http://schemas.microsoft.com/office/powerpoint/2010/main" val="42043020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A68D-5923-C746-9749-AFA090CD6908}"/>
              </a:ext>
            </a:extLst>
          </p:cNvPr>
          <p:cNvSpPr>
            <a:spLocks noGrp="1"/>
          </p:cNvSpPr>
          <p:nvPr>
            <p:ph type="title"/>
          </p:nvPr>
        </p:nvSpPr>
        <p:spPr/>
        <p:txBody>
          <a:bodyPr/>
          <a:lstStyle/>
          <a:p>
            <a:r>
              <a:rPr lang="en-US">
                <a:latin typeface="Arial"/>
                <a:cs typeface="Arial"/>
              </a:rPr>
              <a:t>Which report provides detailed information about the status of select submission files? (cont.)</a:t>
            </a:r>
          </a:p>
        </p:txBody>
      </p:sp>
      <p:sp>
        <p:nvSpPr>
          <p:cNvPr id="3" name="Content Placeholder 2">
            <a:extLst>
              <a:ext uri="{FF2B5EF4-FFF2-40B4-BE49-F238E27FC236}">
                <a16:creationId xmlns:a16="http://schemas.microsoft.com/office/drawing/2014/main" id="{FE76BFD9-A724-9949-98FA-962288734FDE}"/>
              </a:ext>
            </a:extLst>
          </p:cNvPr>
          <p:cNvSpPr>
            <a:spLocks noGrp="1"/>
          </p:cNvSpPr>
          <p:nvPr>
            <p:ph sz="quarter" idx="10"/>
          </p:nvPr>
        </p:nvSpPr>
        <p:spPr/>
        <p:txBody>
          <a:bodyPr vert="horz" lIns="0" tIns="45720" rIns="91440" bIns="45720" rtlCol="0" anchor="t">
            <a:noAutofit/>
          </a:bodyPr>
          <a:lstStyle/>
          <a:p>
            <a:r>
              <a:rPr lang="en-US" b="1"/>
              <a:t>LCDS Final Validation Report.</a:t>
            </a:r>
          </a:p>
          <a:p>
            <a:r>
              <a:rPr lang="en-US"/>
              <a:t>LCDS Error Summary by Provider Report.</a:t>
            </a:r>
          </a:p>
          <a:p>
            <a:r>
              <a:rPr lang="en-US">
                <a:latin typeface="Arial"/>
                <a:cs typeface="Arial"/>
              </a:rPr>
              <a:t>Review and Correct Report.</a:t>
            </a:r>
          </a:p>
          <a:p>
            <a:r>
              <a:rPr lang="en-US">
                <a:latin typeface="Arial"/>
                <a:cs typeface="Arial"/>
              </a:rPr>
              <a:t>Provider Threshold Report.</a:t>
            </a:r>
          </a:p>
        </p:txBody>
      </p:sp>
      <p:sp>
        <p:nvSpPr>
          <p:cNvPr id="4" name="Text Placeholder 3">
            <a:extLst>
              <a:ext uri="{FF2B5EF4-FFF2-40B4-BE49-F238E27FC236}">
                <a16:creationId xmlns:a16="http://schemas.microsoft.com/office/drawing/2014/main" id="{31CEBBD6-1DD2-6649-A118-0C9306B5C726}"/>
              </a:ext>
            </a:extLst>
          </p:cNvPr>
          <p:cNvSpPr>
            <a:spLocks noGrp="1"/>
          </p:cNvSpPr>
          <p:nvPr>
            <p:ph type="body" sz="quarter" idx="11"/>
          </p:nvPr>
        </p:nvSpPr>
        <p:spPr/>
        <p:txBody>
          <a:bodyPr/>
          <a:lstStyle/>
          <a:p>
            <a:r>
              <a:rPr lang="en-US"/>
              <a:t>5</a:t>
            </a:r>
          </a:p>
        </p:txBody>
      </p:sp>
      <p:pic>
        <p:nvPicPr>
          <p:cNvPr id="6" name="Picture 5">
            <a:extLst>
              <a:ext uri="{FF2B5EF4-FFF2-40B4-BE49-F238E27FC236}">
                <a16:creationId xmlns:a16="http://schemas.microsoft.com/office/drawing/2014/main" id="{BB5E0EC9-8865-B84D-93AD-284A092DE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9" y="1714500"/>
            <a:ext cx="660299" cy="660299"/>
          </a:xfrm>
          <a:prstGeom prst="rect">
            <a:avLst/>
          </a:prstGeom>
        </p:spPr>
      </p:pic>
    </p:spTree>
    <p:extLst>
      <p:ext uri="{BB962C8B-B14F-4D97-AF65-F5344CB8AC3E}">
        <p14:creationId xmlns:p14="http://schemas.microsoft.com/office/powerpoint/2010/main" val="92269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78545C71-614E-F847-AFF4-A8C6B353C3D6}"/>
              </a:ext>
            </a:extLst>
          </p:cNvPr>
          <p:cNvPicPr>
            <a:picLocks noChangeAspect="1"/>
          </p:cNvPicPr>
          <p:nvPr/>
        </p:nvPicPr>
        <p:blipFill>
          <a:blip r:embed="rId3"/>
          <a:srcRect/>
          <a:stretch/>
        </p:blipFill>
        <p:spPr>
          <a:xfrm>
            <a:off x="7418829" y="1943100"/>
            <a:ext cx="4556392" cy="2895624"/>
          </a:xfrm>
          <a:prstGeom prst="rect">
            <a:avLst/>
          </a:prstGeom>
        </p:spPr>
      </p:pic>
      <p:sp>
        <p:nvSpPr>
          <p:cNvPr id="2" name="Title 1">
            <a:extLst>
              <a:ext uri="{FF2B5EF4-FFF2-40B4-BE49-F238E27FC236}">
                <a16:creationId xmlns:a16="http://schemas.microsoft.com/office/drawing/2014/main" id="{515CB9FE-E676-4321-87E9-C2F971BD8283}"/>
              </a:ext>
            </a:extLst>
          </p:cNvPr>
          <p:cNvSpPr>
            <a:spLocks noGrp="1"/>
          </p:cNvSpPr>
          <p:nvPr>
            <p:ph type="title"/>
          </p:nvPr>
        </p:nvSpPr>
        <p:spPr/>
        <p:txBody>
          <a:bodyPr/>
          <a:lstStyle/>
          <a:p>
            <a:r>
              <a:rPr lang="en-US">
                <a:latin typeface="Arial"/>
                <a:cs typeface="Arial"/>
              </a:rPr>
              <a:t>Acronyms in This Presentation (cont. 1)</a:t>
            </a:r>
            <a:endParaRPr lang="en-US"/>
          </a:p>
        </p:txBody>
      </p:sp>
      <p:sp>
        <p:nvSpPr>
          <p:cNvPr id="3" name="Content Placeholder 2">
            <a:extLst>
              <a:ext uri="{FF2B5EF4-FFF2-40B4-BE49-F238E27FC236}">
                <a16:creationId xmlns:a16="http://schemas.microsoft.com/office/drawing/2014/main" id="{AF83B49E-D88D-4970-870D-5F8AD622A013}"/>
              </a:ext>
            </a:extLst>
          </p:cNvPr>
          <p:cNvSpPr>
            <a:spLocks noGrp="1"/>
          </p:cNvSpPr>
          <p:nvPr>
            <p:ph sz="quarter" idx="10"/>
          </p:nvPr>
        </p:nvSpPr>
        <p:spPr>
          <a:xfrm>
            <a:off x="571500" y="1638300"/>
            <a:ext cx="6972301" cy="4495800"/>
          </a:xfrm>
        </p:spPr>
        <p:txBody>
          <a:bodyPr vert="horz" lIns="91440" tIns="45720" rIns="91440" bIns="45720" rtlCol="0" anchor="t">
            <a:noAutofit/>
          </a:bodyPr>
          <a:lstStyle/>
          <a:p>
            <a:r>
              <a:rPr lang="en-US" sz="2200">
                <a:latin typeface="Arial"/>
                <a:cs typeface="Arial"/>
              </a:rPr>
              <a:t>CY – Calendar Year</a:t>
            </a:r>
          </a:p>
          <a:p>
            <a:r>
              <a:rPr lang="en-US" sz="2200">
                <a:latin typeface="Arial"/>
                <a:cs typeface="Arial"/>
              </a:rPr>
              <a:t>FVR – Final Validation Report</a:t>
            </a:r>
          </a:p>
          <a:p>
            <a:r>
              <a:rPr lang="en-US" sz="2200">
                <a:latin typeface="Arial"/>
                <a:cs typeface="Arial"/>
              </a:rPr>
              <a:t>FY – Fiscal Year</a:t>
            </a:r>
          </a:p>
          <a:p>
            <a:r>
              <a:rPr lang="en-US" sz="2200">
                <a:latin typeface="Arial"/>
                <a:cs typeface="Arial"/>
              </a:rPr>
              <a:t>HAI – Healthcare-Associated Infections</a:t>
            </a:r>
          </a:p>
          <a:p>
            <a:r>
              <a:rPr lang="en-US" sz="2200">
                <a:latin typeface="Arial"/>
                <a:cs typeface="Arial"/>
              </a:rPr>
              <a:t>IMPACT Act – Improving Medicare Post-Acute Care Transformation Act</a:t>
            </a:r>
          </a:p>
          <a:p>
            <a:r>
              <a:rPr lang="en-US" sz="2200" err="1">
                <a:latin typeface="Arial"/>
                <a:cs typeface="Arial"/>
              </a:rPr>
              <a:t>iQIES</a:t>
            </a:r>
            <a:r>
              <a:rPr lang="en-US" sz="2200">
                <a:latin typeface="Arial"/>
                <a:cs typeface="Arial"/>
              </a:rPr>
              <a:t> – Internet Quality Improvement and Evaluation System</a:t>
            </a:r>
          </a:p>
          <a:p>
            <a:r>
              <a:rPr lang="en-US" sz="2200">
                <a:latin typeface="Arial"/>
                <a:cs typeface="Arial"/>
              </a:rPr>
              <a:t>LCDS – LTCH CARE Data Set</a:t>
            </a:r>
          </a:p>
          <a:p>
            <a:r>
              <a:rPr lang="en-US" sz="2200">
                <a:latin typeface="Arial"/>
                <a:cs typeface="Arial"/>
              </a:rPr>
              <a:t>LTCH – Long-Term Care Hospital</a:t>
            </a:r>
          </a:p>
          <a:p>
            <a:r>
              <a:rPr lang="en-US" sz="2200">
                <a:latin typeface="Arial"/>
                <a:cs typeface="Arial"/>
              </a:rPr>
              <a:t>MAC – Medicare Administrative Contractor</a:t>
            </a:r>
          </a:p>
          <a:p>
            <a:endParaRPr lang="en-US" sz="2200">
              <a:latin typeface="Arial"/>
              <a:cs typeface="Arial"/>
            </a:endParaRPr>
          </a:p>
          <a:p>
            <a:endParaRPr lang="en-US" sz="2200">
              <a:latin typeface="Arial"/>
              <a:cs typeface="Arial"/>
            </a:endParaRPr>
          </a:p>
          <a:p>
            <a:endParaRPr lang="en-US" sz="2200">
              <a:latin typeface="Arial"/>
              <a:cs typeface="Arial"/>
            </a:endParaRPr>
          </a:p>
        </p:txBody>
      </p:sp>
    </p:spTree>
    <p:extLst>
      <p:ext uri="{BB962C8B-B14F-4D97-AF65-F5344CB8AC3E}">
        <p14:creationId xmlns:p14="http://schemas.microsoft.com/office/powerpoint/2010/main" val="204527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A68D-5923-C746-9749-AFA090CD6908}"/>
              </a:ext>
            </a:extLst>
          </p:cNvPr>
          <p:cNvSpPr>
            <a:spLocks noGrp="1"/>
          </p:cNvSpPr>
          <p:nvPr>
            <p:ph type="title"/>
          </p:nvPr>
        </p:nvSpPr>
        <p:spPr/>
        <p:txBody>
          <a:bodyPr/>
          <a:lstStyle/>
          <a:p>
            <a:r>
              <a:rPr lang="en-US"/>
              <a:t>Which of the following statements regarding the Review and Correct Report is </a:t>
            </a:r>
            <a:r>
              <a:rPr lang="en-US" b="1"/>
              <a:t>false</a:t>
            </a:r>
            <a:r>
              <a:rPr lang="en-US"/>
              <a:t>?</a:t>
            </a:r>
          </a:p>
        </p:txBody>
      </p:sp>
      <p:sp>
        <p:nvSpPr>
          <p:cNvPr id="3" name="Content Placeholder 2">
            <a:extLst>
              <a:ext uri="{FF2B5EF4-FFF2-40B4-BE49-F238E27FC236}">
                <a16:creationId xmlns:a16="http://schemas.microsoft.com/office/drawing/2014/main" id="{FE76BFD9-A724-9949-98FA-962288734FDE}"/>
              </a:ext>
            </a:extLst>
          </p:cNvPr>
          <p:cNvSpPr>
            <a:spLocks noGrp="1"/>
          </p:cNvSpPr>
          <p:nvPr>
            <p:ph sz="quarter" idx="10"/>
          </p:nvPr>
        </p:nvSpPr>
        <p:spPr/>
        <p:txBody>
          <a:bodyPr vert="horz" lIns="0" tIns="45720" rIns="91440" bIns="45720" rtlCol="0" anchor="t">
            <a:noAutofit/>
          </a:bodyPr>
          <a:lstStyle/>
          <a:p>
            <a:r>
              <a:rPr lang="en-US">
                <a:latin typeface="Arial"/>
                <a:cs typeface="Arial"/>
              </a:rPr>
              <a:t>Can be requested on-demand.</a:t>
            </a:r>
          </a:p>
          <a:p>
            <a:r>
              <a:rPr lang="en-US">
                <a:latin typeface="Arial"/>
                <a:cs typeface="Arial"/>
              </a:rPr>
              <a:t>Is confidential to providers.</a:t>
            </a:r>
          </a:p>
          <a:p>
            <a:r>
              <a:rPr lang="en-US">
                <a:latin typeface="Arial"/>
                <a:cs typeface="Arial"/>
              </a:rPr>
              <a:t>Provides only facility-level QM data.</a:t>
            </a:r>
          </a:p>
          <a:p>
            <a:r>
              <a:rPr lang="en-US"/>
              <a:t>Displays four most recent quarters of data.</a:t>
            </a:r>
          </a:p>
        </p:txBody>
      </p:sp>
      <p:sp>
        <p:nvSpPr>
          <p:cNvPr id="4" name="Text Placeholder 3">
            <a:extLst>
              <a:ext uri="{FF2B5EF4-FFF2-40B4-BE49-F238E27FC236}">
                <a16:creationId xmlns:a16="http://schemas.microsoft.com/office/drawing/2014/main" id="{31CEBBD6-1DD2-6649-A118-0C9306B5C726}"/>
              </a:ext>
            </a:extLst>
          </p:cNvPr>
          <p:cNvSpPr>
            <a:spLocks noGrp="1"/>
          </p:cNvSpPr>
          <p:nvPr>
            <p:ph type="body" sz="quarter" idx="11"/>
          </p:nvPr>
        </p:nvSpPr>
        <p:spPr/>
        <p:txBody>
          <a:bodyPr/>
          <a:lstStyle/>
          <a:p>
            <a:r>
              <a:rPr lang="en-US"/>
              <a:t>6</a:t>
            </a:r>
          </a:p>
        </p:txBody>
      </p:sp>
    </p:spTree>
    <p:extLst>
      <p:ext uri="{BB962C8B-B14F-4D97-AF65-F5344CB8AC3E}">
        <p14:creationId xmlns:p14="http://schemas.microsoft.com/office/powerpoint/2010/main" val="2068430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A68D-5923-C746-9749-AFA090CD6908}"/>
              </a:ext>
            </a:extLst>
          </p:cNvPr>
          <p:cNvSpPr>
            <a:spLocks noGrp="1"/>
          </p:cNvSpPr>
          <p:nvPr>
            <p:ph type="title"/>
          </p:nvPr>
        </p:nvSpPr>
        <p:spPr/>
        <p:txBody>
          <a:bodyPr/>
          <a:lstStyle/>
          <a:p>
            <a:r>
              <a:rPr lang="en-US">
                <a:latin typeface="Arial"/>
                <a:cs typeface="Arial"/>
              </a:rPr>
              <a:t>Which of the following statements regarding the Review and Correct Report is </a:t>
            </a:r>
            <a:r>
              <a:rPr lang="en-US" b="1">
                <a:latin typeface="Arial"/>
                <a:cs typeface="Arial"/>
              </a:rPr>
              <a:t>false</a:t>
            </a:r>
            <a:r>
              <a:rPr lang="en-US">
                <a:latin typeface="Arial"/>
                <a:cs typeface="Arial"/>
              </a:rPr>
              <a:t>? (cont.)</a:t>
            </a:r>
          </a:p>
        </p:txBody>
      </p:sp>
      <p:sp>
        <p:nvSpPr>
          <p:cNvPr id="3" name="Content Placeholder 2">
            <a:extLst>
              <a:ext uri="{FF2B5EF4-FFF2-40B4-BE49-F238E27FC236}">
                <a16:creationId xmlns:a16="http://schemas.microsoft.com/office/drawing/2014/main" id="{FE76BFD9-A724-9949-98FA-962288734FDE}"/>
              </a:ext>
            </a:extLst>
          </p:cNvPr>
          <p:cNvSpPr>
            <a:spLocks noGrp="1"/>
          </p:cNvSpPr>
          <p:nvPr>
            <p:ph sz="quarter" idx="10"/>
          </p:nvPr>
        </p:nvSpPr>
        <p:spPr/>
        <p:txBody>
          <a:bodyPr vert="horz" lIns="0" tIns="45720" rIns="91440" bIns="45720" rtlCol="0" anchor="t">
            <a:noAutofit/>
          </a:bodyPr>
          <a:lstStyle/>
          <a:p>
            <a:r>
              <a:rPr lang="en-US"/>
              <a:t>Can be requested on-demand.</a:t>
            </a:r>
          </a:p>
          <a:p>
            <a:r>
              <a:rPr lang="en-US"/>
              <a:t>Is confidential to providers.</a:t>
            </a:r>
          </a:p>
          <a:p>
            <a:r>
              <a:rPr lang="en-US" b="1">
                <a:latin typeface="Arial"/>
                <a:cs typeface="Arial"/>
              </a:rPr>
              <a:t>Provides only facility-level QM data.</a:t>
            </a:r>
          </a:p>
          <a:p>
            <a:r>
              <a:rPr lang="en-US"/>
              <a:t>Displays four most recent quarters of data.</a:t>
            </a:r>
          </a:p>
        </p:txBody>
      </p:sp>
      <p:sp>
        <p:nvSpPr>
          <p:cNvPr id="4" name="Text Placeholder 3">
            <a:extLst>
              <a:ext uri="{FF2B5EF4-FFF2-40B4-BE49-F238E27FC236}">
                <a16:creationId xmlns:a16="http://schemas.microsoft.com/office/drawing/2014/main" id="{31CEBBD6-1DD2-6649-A118-0C9306B5C726}"/>
              </a:ext>
            </a:extLst>
          </p:cNvPr>
          <p:cNvSpPr>
            <a:spLocks noGrp="1"/>
          </p:cNvSpPr>
          <p:nvPr>
            <p:ph type="body" sz="quarter" idx="11"/>
          </p:nvPr>
        </p:nvSpPr>
        <p:spPr/>
        <p:txBody>
          <a:bodyPr/>
          <a:lstStyle/>
          <a:p>
            <a:r>
              <a:rPr lang="en-US"/>
              <a:t>6</a:t>
            </a:r>
          </a:p>
        </p:txBody>
      </p:sp>
      <p:pic>
        <p:nvPicPr>
          <p:cNvPr id="6" name="Picture 5">
            <a:extLst>
              <a:ext uri="{FF2B5EF4-FFF2-40B4-BE49-F238E27FC236}">
                <a16:creationId xmlns:a16="http://schemas.microsoft.com/office/drawing/2014/main" id="{0874CB32-68F5-A647-A546-A8F41F4C0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89" y="2921101"/>
            <a:ext cx="660299" cy="660299"/>
          </a:xfrm>
          <a:prstGeom prst="rect">
            <a:avLst/>
          </a:prstGeom>
        </p:spPr>
      </p:pic>
    </p:spTree>
    <p:extLst>
      <p:ext uri="{BB962C8B-B14F-4D97-AF65-F5344CB8AC3E}">
        <p14:creationId xmlns:p14="http://schemas.microsoft.com/office/powerpoint/2010/main" val="342227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FA5E64-9EBA-B64A-BD62-77A58541F4D4}"/>
              </a:ext>
            </a:extLst>
          </p:cNvPr>
          <p:cNvSpPr>
            <a:spLocks noGrp="1"/>
          </p:cNvSpPr>
          <p:nvPr>
            <p:ph sz="quarter" idx="11"/>
          </p:nvPr>
        </p:nvSpPr>
        <p:spPr/>
        <p:txBody>
          <a:bodyPr/>
          <a:lstStyle/>
          <a:p>
            <a:r>
              <a:rPr lang="en-US"/>
              <a:t>Determining Compliance With</a:t>
            </a:r>
            <a:r>
              <a:rPr lang="en-US">
                <a:solidFill>
                  <a:srgbClr val="FF0000"/>
                </a:solidFill>
              </a:rPr>
              <a:t> </a:t>
            </a:r>
            <a:r>
              <a:rPr lang="en-US"/>
              <a:t>the LTCH QRP</a:t>
            </a:r>
          </a:p>
        </p:txBody>
      </p:sp>
    </p:spTree>
    <p:extLst>
      <p:ext uri="{BB962C8B-B14F-4D97-AF65-F5344CB8AC3E}">
        <p14:creationId xmlns:p14="http://schemas.microsoft.com/office/powerpoint/2010/main" val="478322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99C-697E-D84B-B550-17FB4522AE78}"/>
              </a:ext>
            </a:extLst>
          </p:cNvPr>
          <p:cNvSpPr>
            <a:spLocks noGrp="1"/>
          </p:cNvSpPr>
          <p:nvPr>
            <p:ph type="title"/>
          </p:nvPr>
        </p:nvSpPr>
        <p:spPr/>
        <p:txBody>
          <a:bodyPr/>
          <a:lstStyle/>
          <a:p>
            <a:r>
              <a:rPr lang="en-US"/>
              <a:t>LTCH QRP LCDS Compliance</a:t>
            </a:r>
          </a:p>
        </p:txBody>
      </p:sp>
      <p:sp>
        <p:nvSpPr>
          <p:cNvPr id="3" name="Content Placeholder 2">
            <a:extLst>
              <a:ext uri="{FF2B5EF4-FFF2-40B4-BE49-F238E27FC236}">
                <a16:creationId xmlns:a16="http://schemas.microsoft.com/office/drawing/2014/main" id="{420021A0-18D0-5E4F-8E97-8599F4FDAB6B}"/>
              </a:ext>
            </a:extLst>
          </p:cNvPr>
          <p:cNvSpPr>
            <a:spLocks noGrp="1"/>
          </p:cNvSpPr>
          <p:nvPr>
            <p:ph sz="quarter" idx="10"/>
          </p:nvPr>
        </p:nvSpPr>
        <p:spPr>
          <a:xfrm>
            <a:off x="571500" y="1752600"/>
            <a:ext cx="10363200" cy="4114800"/>
          </a:xfrm>
        </p:spPr>
        <p:txBody>
          <a:bodyPr vert="horz" lIns="91440" tIns="45720" rIns="91440" bIns="45720" rtlCol="0" anchor="t">
            <a:noAutofit/>
          </a:bodyPr>
          <a:lstStyle/>
          <a:p>
            <a:r>
              <a:rPr lang="en-US" dirty="0">
                <a:latin typeface="Arial"/>
                <a:cs typeface="Arial"/>
              </a:rPr>
              <a:t>For the purposes of calculating compliance with the LTCH QRP, LCDS submissions for the calendar year are reviewed against the requirements of the LTCH QRP.</a:t>
            </a:r>
          </a:p>
          <a:p>
            <a:r>
              <a:rPr lang="en-US" dirty="0">
                <a:latin typeface="Arial"/>
                <a:cs typeface="Arial"/>
              </a:rPr>
              <a:t>LTCH QRP requirements include:</a:t>
            </a:r>
          </a:p>
          <a:p>
            <a:pPr lvl="1"/>
            <a:r>
              <a:rPr lang="en-US" b="1" dirty="0">
                <a:latin typeface="Arial"/>
                <a:cs typeface="Arial"/>
              </a:rPr>
              <a:t>Submission and acceptance </a:t>
            </a:r>
            <a:r>
              <a:rPr lang="en-US" dirty="0">
                <a:latin typeface="Arial"/>
                <a:cs typeface="Arial"/>
              </a:rPr>
              <a:t>of an LCDS Admission Assessment followed by either a Planned Discharge Assessment, an Unplanned Discharge Assessment, or an Expired Assessment. </a:t>
            </a:r>
          </a:p>
          <a:p>
            <a:pPr lvl="1"/>
            <a:r>
              <a:rPr lang="en-US" dirty="0">
                <a:latin typeface="Arial"/>
                <a:cs typeface="Arial"/>
              </a:rPr>
              <a:t>LCDS are required to be submitted by established quarterly deadlines. </a:t>
            </a:r>
          </a:p>
          <a:p>
            <a:pPr lvl="1"/>
            <a:r>
              <a:rPr lang="en-US" dirty="0">
                <a:latin typeface="Arial"/>
                <a:cs typeface="Arial"/>
              </a:rPr>
              <a:t>80% of the assessments received must contain 100 percent of the data required to calculate the LTCH QRP QMs. </a:t>
            </a:r>
            <a:endParaRPr lang="en-US" dirty="0"/>
          </a:p>
          <a:p>
            <a:pPr marL="0" indent="0">
              <a:buNone/>
            </a:pPr>
            <a:endParaRPr lang="en-US" dirty="0"/>
          </a:p>
        </p:txBody>
      </p:sp>
    </p:spTree>
    <p:extLst>
      <p:ext uri="{BB962C8B-B14F-4D97-AF65-F5344CB8AC3E}">
        <p14:creationId xmlns:p14="http://schemas.microsoft.com/office/powerpoint/2010/main" val="28768484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99C-697E-D84B-B550-17FB4522AE78}"/>
              </a:ext>
            </a:extLst>
          </p:cNvPr>
          <p:cNvSpPr>
            <a:spLocks noGrp="1"/>
          </p:cNvSpPr>
          <p:nvPr>
            <p:ph type="title"/>
          </p:nvPr>
        </p:nvSpPr>
        <p:spPr/>
        <p:txBody>
          <a:bodyPr/>
          <a:lstStyle/>
          <a:p>
            <a:r>
              <a:rPr lang="en-US"/>
              <a:t>LCDS Threshold Calculation</a:t>
            </a:r>
          </a:p>
        </p:txBody>
      </p:sp>
      <p:sp>
        <p:nvSpPr>
          <p:cNvPr id="20" name="Rectangle 19">
            <a:extLst>
              <a:ext uri="{FF2B5EF4-FFF2-40B4-BE49-F238E27FC236}">
                <a16:creationId xmlns:a16="http://schemas.microsoft.com/office/drawing/2014/main" id="{E985B075-9308-5E4C-B617-4340E4EF21C9}"/>
              </a:ext>
            </a:extLst>
          </p:cNvPr>
          <p:cNvSpPr/>
          <p:nvPr/>
        </p:nvSpPr>
        <p:spPr>
          <a:xfrm>
            <a:off x="2790641" y="5591479"/>
            <a:ext cx="6915150" cy="646331"/>
          </a:xfrm>
          <a:prstGeom prst="rect">
            <a:avLst/>
          </a:prstGeom>
        </p:spPr>
        <p:txBody>
          <a:bodyPr wrap="square">
            <a:spAutoFit/>
          </a:bodyPr>
          <a:lstStyle/>
          <a:p>
            <a:r>
              <a:rPr lang="en-US" b="1">
                <a:latin typeface="Arial"/>
                <a:cs typeface="Arial"/>
              </a:rPr>
              <a:t>*Note</a:t>
            </a:r>
            <a:r>
              <a:rPr lang="en-US"/>
              <a:t>: </a:t>
            </a:r>
            <a:r>
              <a:rPr lang="en-US">
                <a:latin typeface="Arial"/>
                <a:cs typeface="Arial"/>
              </a:rPr>
              <a:t>The calculation algorithm will be adjusted in the </a:t>
            </a:r>
            <a:r>
              <a:rPr lang="en-US" dirty="0">
                <a:latin typeface="Arial"/>
                <a:cs typeface="Arial"/>
              </a:rPr>
              <a:t>event</a:t>
            </a:r>
            <a:r>
              <a:rPr lang="en-US">
                <a:latin typeface="Arial"/>
                <a:cs typeface="Arial"/>
              </a:rPr>
              <a:t> that an LTCH was granted an extension or exemption by CMS. </a:t>
            </a:r>
            <a:endParaRPr lang="en-US"/>
          </a:p>
        </p:txBody>
      </p:sp>
      <p:pic>
        <p:nvPicPr>
          <p:cNvPr id="6" name="Picture 5" descr="Text, application, chat or text message&#10;&#10;Description automatically generated">
            <a:extLst>
              <a:ext uri="{FF2B5EF4-FFF2-40B4-BE49-F238E27FC236}">
                <a16:creationId xmlns:a16="http://schemas.microsoft.com/office/drawing/2014/main" id="{E0D477C6-F57F-4A74-828C-E892F5FD9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221611"/>
            <a:ext cx="9905632" cy="2843023"/>
          </a:xfrm>
          <a:prstGeom prst="rect">
            <a:avLst/>
          </a:prstGeom>
        </p:spPr>
      </p:pic>
    </p:spTree>
    <p:extLst>
      <p:ext uri="{BB962C8B-B14F-4D97-AF65-F5344CB8AC3E}">
        <p14:creationId xmlns:p14="http://schemas.microsoft.com/office/powerpoint/2010/main" val="3006488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899C-697E-D84B-B550-17FB4522AE78}"/>
              </a:ext>
            </a:extLst>
          </p:cNvPr>
          <p:cNvSpPr>
            <a:spLocks noGrp="1"/>
          </p:cNvSpPr>
          <p:nvPr>
            <p:ph type="title"/>
          </p:nvPr>
        </p:nvSpPr>
        <p:spPr/>
        <p:txBody>
          <a:bodyPr/>
          <a:lstStyle/>
          <a:p>
            <a:r>
              <a:rPr lang="en-US"/>
              <a:t>LCDS Threshold Calculation Example</a:t>
            </a:r>
          </a:p>
        </p:txBody>
      </p:sp>
      <p:pic>
        <p:nvPicPr>
          <p:cNvPr id="4" name="Content Placeholder 3" descr="Graphic representing an example of the IRF-PAI Threshold Calculation with the numerator being 95 and the denominator being 100. The result of the numerator divided by the denominator multiplied by 100 = 95% which is compliant with IRF QRP Data Reporting Requirements."/>
          <p:cNvPicPr>
            <a:picLocks noGrp="1" noChangeAspect="1"/>
          </p:cNvPicPr>
          <p:nvPr>
            <p:ph sz="quarter" idx="10"/>
          </p:nvPr>
        </p:nvPicPr>
        <p:blipFill>
          <a:blip r:embed="rId3"/>
          <a:stretch>
            <a:fillRect/>
          </a:stretch>
        </p:blipFill>
        <p:spPr>
          <a:xfrm>
            <a:off x="642937" y="1684244"/>
            <a:ext cx="10906125" cy="3771900"/>
          </a:xfrm>
          <a:prstGeom prst="rect">
            <a:avLst/>
          </a:prstGeom>
        </p:spPr>
      </p:pic>
      <p:sp>
        <p:nvSpPr>
          <p:cNvPr id="6" name="TextBox 5"/>
          <p:cNvSpPr txBox="1"/>
          <p:nvPr/>
        </p:nvSpPr>
        <p:spPr>
          <a:xfrm>
            <a:off x="9830316" y="3958978"/>
            <a:ext cx="1716741" cy="1232648"/>
          </a:xfrm>
          <a:prstGeom prst="rect">
            <a:avLst/>
          </a:prstGeom>
          <a:solidFill>
            <a:schemeClr val="bg1"/>
          </a:solidFill>
        </p:spPr>
        <p:txBody>
          <a:bodyPr wrap="square" lIns="121917" tIns="60958" rIns="121917" bIns="60958" rtlCol="0">
            <a:noAutofit/>
          </a:bodyPr>
          <a:lstStyle/>
          <a:p>
            <a:pPr marL="0" indent="0" algn="ctr">
              <a:buNone/>
            </a:pPr>
            <a:r>
              <a:rPr lang="en-US" b="1">
                <a:solidFill>
                  <a:srgbClr val="00B256"/>
                </a:solidFill>
              </a:rPr>
              <a:t>Compliant with LTCH QRP LCDS Data Reporting Requirements</a:t>
            </a:r>
          </a:p>
        </p:txBody>
      </p:sp>
    </p:spTree>
    <p:extLst>
      <p:ext uri="{BB962C8B-B14F-4D97-AF65-F5344CB8AC3E}">
        <p14:creationId xmlns:p14="http://schemas.microsoft.com/office/powerpoint/2010/main" val="2746603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F941-67DE-0940-8E85-DE541246ADE7}"/>
              </a:ext>
            </a:extLst>
          </p:cNvPr>
          <p:cNvSpPr>
            <a:spLocks noGrp="1"/>
          </p:cNvSpPr>
          <p:nvPr>
            <p:ph type="title"/>
          </p:nvPr>
        </p:nvSpPr>
        <p:spPr/>
        <p:txBody>
          <a:bodyPr/>
          <a:lstStyle/>
          <a:p>
            <a:r>
              <a:rPr lang="en-US"/>
              <a:t>LTCH QRP NHSN Compliance</a:t>
            </a:r>
          </a:p>
        </p:txBody>
      </p:sp>
      <p:sp>
        <p:nvSpPr>
          <p:cNvPr id="3" name="Content Placeholder 2">
            <a:extLst>
              <a:ext uri="{FF2B5EF4-FFF2-40B4-BE49-F238E27FC236}">
                <a16:creationId xmlns:a16="http://schemas.microsoft.com/office/drawing/2014/main" id="{746BEFDA-2561-794F-9920-1FB6101A5904}"/>
              </a:ext>
            </a:extLst>
          </p:cNvPr>
          <p:cNvSpPr>
            <a:spLocks noGrp="1"/>
          </p:cNvSpPr>
          <p:nvPr>
            <p:ph sz="quarter" idx="10"/>
          </p:nvPr>
        </p:nvSpPr>
        <p:spPr>
          <a:xfrm>
            <a:off x="571499" y="1752600"/>
            <a:ext cx="7321549" cy="4114800"/>
          </a:xfrm>
        </p:spPr>
        <p:txBody>
          <a:bodyPr vert="horz" lIns="91440" tIns="45720" rIns="91440" bIns="45720" rtlCol="0" anchor="t">
            <a:noAutofit/>
          </a:bodyPr>
          <a:lstStyle/>
          <a:p>
            <a:r>
              <a:rPr lang="en-US" sz="2200" dirty="0">
                <a:latin typeface="Arial"/>
                <a:cs typeface="Arial"/>
              </a:rPr>
              <a:t>For NHSN data, providers are required to report data for each calendar month, with three months of data due by each quarterly submission deadline.</a:t>
            </a:r>
          </a:p>
          <a:p>
            <a:r>
              <a:rPr lang="en-US" sz="2200" dirty="0">
                <a:latin typeface="Arial"/>
                <a:cs typeface="Arial"/>
              </a:rPr>
              <a:t>Providers must report any instances of healthcare-associated infections (HAIs) for the required measures (including reporting a zero (0) if no infections occurred), summary data, and reporting plan(s). </a:t>
            </a:r>
            <a:endParaRPr lang="en-US" sz="2200" dirty="0"/>
          </a:p>
          <a:p>
            <a:pPr>
              <a:spcAft>
                <a:spcPts val="1200"/>
              </a:spcAft>
            </a:pPr>
            <a:r>
              <a:rPr lang="en-US" sz="2200" dirty="0">
                <a:latin typeface="Arial"/>
                <a:cs typeface="Arial"/>
              </a:rPr>
              <a:t>Providers that submit complete data for all 12 months will be found compliant for the NHSN measures*</a:t>
            </a:r>
            <a:endParaRPr lang="en-US" sz="2200" dirty="0">
              <a:solidFill>
                <a:schemeClr val="accent5">
                  <a:lumMod val="75000"/>
                </a:schemeClr>
              </a:solidFill>
              <a:latin typeface="Arial"/>
              <a:cs typeface="Arial"/>
            </a:endParaRPr>
          </a:p>
          <a:p>
            <a:pPr marL="0" indent="0">
              <a:spcBef>
                <a:spcPts val="600"/>
              </a:spcBef>
              <a:buNone/>
            </a:pPr>
            <a:r>
              <a:rPr lang="en-US" sz="1400" dirty="0">
                <a:latin typeface="Arial"/>
                <a:cs typeface="Arial"/>
              </a:rPr>
              <a:t>* For submission of the </a:t>
            </a:r>
            <a:r>
              <a:rPr lang="en-US" sz="1400" i="1" dirty="0">
                <a:latin typeface="Arial"/>
                <a:cs typeface="Arial"/>
              </a:rPr>
              <a:t>Influenza Vaccination Coverage Among Healthcare Personnel</a:t>
            </a:r>
            <a:r>
              <a:rPr lang="en-US" sz="1400" i="1" strike="sngStrike" dirty="0">
                <a:solidFill>
                  <a:srgbClr val="FF0000"/>
                </a:solidFill>
                <a:latin typeface="Arial"/>
                <a:cs typeface="Arial"/>
              </a:rPr>
              <a:t> </a:t>
            </a:r>
            <a:r>
              <a:rPr lang="en-US" sz="1400" dirty="0">
                <a:latin typeface="Arial"/>
                <a:cs typeface="Arial"/>
              </a:rPr>
              <a:t>measure, only data from Q4 of the prior year and Q1 of the current year must be entered by May 15th following each influenza season.</a:t>
            </a:r>
            <a:r>
              <a:rPr lang="en-US" sz="1100" dirty="0">
                <a:latin typeface="Segoe UI"/>
                <a:cs typeface="Arial"/>
              </a:rPr>
              <a:t> </a:t>
            </a:r>
            <a:endParaRPr lang="en-US" sz="1100" dirty="0">
              <a:latin typeface="Segoe UI" panose="020B0502040204020203" pitchFamily="34" charset="0"/>
            </a:endParaRPr>
          </a:p>
          <a:p>
            <a:endParaRPr lang="en-US" sz="1400" dirty="0">
              <a:solidFill>
                <a:schemeClr val="accent5">
                  <a:lumMod val="75000"/>
                </a:schemeClr>
              </a:solidFill>
            </a:endParaRPr>
          </a:p>
        </p:txBody>
      </p:sp>
      <p:pic>
        <p:nvPicPr>
          <p:cNvPr id="4" name="Picture 3" descr="Icon of a calendar with a bullseye in the lower right hand corner and the word &quot;quarterly.&quot;">
            <a:extLst>
              <a:ext uri="{FF2B5EF4-FFF2-40B4-BE49-F238E27FC236}">
                <a16:creationId xmlns:a16="http://schemas.microsoft.com/office/drawing/2014/main" id="{FC1FC5D0-2CDF-D44A-9D2C-6DA329D8214D}"/>
              </a:ext>
            </a:extLst>
          </p:cNvPr>
          <p:cNvPicPr>
            <a:picLocks noChangeAspect="1"/>
          </p:cNvPicPr>
          <p:nvPr/>
        </p:nvPicPr>
        <p:blipFill rotWithShape="1">
          <a:blip r:embed="rId2"/>
          <a:srcRect t="32727"/>
          <a:stretch/>
        </p:blipFill>
        <p:spPr>
          <a:xfrm>
            <a:off x="8154807" y="3417671"/>
            <a:ext cx="3072456" cy="2362200"/>
          </a:xfrm>
          <a:prstGeom prst="rect">
            <a:avLst/>
          </a:prstGeom>
          <a:noFill/>
        </p:spPr>
      </p:pic>
      <p:sp>
        <p:nvSpPr>
          <p:cNvPr id="5" name="TextBox 4">
            <a:extLst>
              <a:ext uri="{FF2B5EF4-FFF2-40B4-BE49-F238E27FC236}">
                <a16:creationId xmlns:a16="http://schemas.microsoft.com/office/drawing/2014/main" id="{7EB3A6C1-9F61-7D48-AADD-36E2DC508165}"/>
              </a:ext>
            </a:extLst>
          </p:cNvPr>
          <p:cNvSpPr txBox="1"/>
          <p:nvPr/>
        </p:nvSpPr>
        <p:spPr>
          <a:xfrm>
            <a:off x="8325002" y="1931772"/>
            <a:ext cx="2495398" cy="925727"/>
          </a:xfrm>
          <a:prstGeom prst="rect">
            <a:avLst/>
          </a:prstGeom>
        </p:spPr>
        <p:txBody>
          <a:bodyPr wrap="square" lIns="121917" tIns="60958" rIns="121917" bIns="60958" rtlCol="0">
            <a:noAutofit/>
          </a:bodyPr>
          <a:lstStyle/>
          <a:p>
            <a:pPr marL="0" indent="0" algn="ctr">
              <a:buNone/>
            </a:pPr>
            <a:r>
              <a:rPr lang="en-US" sz="2400" b="1">
                <a:solidFill>
                  <a:srgbClr val="00B1AD"/>
                </a:solidFill>
              </a:rPr>
              <a:t>NHSN LTCH QRP </a:t>
            </a:r>
            <a:r>
              <a:rPr lang="en-US" sz="2400" b="1" dirty="0">
                <a:solidFill>
                  <a:srgbClr val="00B1AD"/>
                </a:solidFill>
              </a:rPr>
              <a:t>data</a:t>
            </a:r>
            <a:r>
              <a:rPr lang="en-US" sz="2400" b="1">
                <a:solidFill>
                  <a:srgbClr val="00B1AD"/>
                </a:solidFill>
              </a:rPr>
              <a:t> submission deadlines occur quarterly. </a:t>
            </a:r>
          </a:p>
        </p:txBody>
      </p:sp>
    </p:spTree>
    <p:extLst>
      <p:ext uri="{BB962C8B-B14F-4D97-AF65-F5344CB8AC3E}">
        <p14:creationId xmlns:p14="http://schemas.microsoft.com/office/powerpoint/2010/main" val="29441323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560B-B235-8046-A2B4-0B34E8B566E5}"/>
              </a:ext>
            </a:extLst>
          </p:cNvPr>
          <p:cNvSpPr>
            <a:spLocks noGrp="1"/>
          </p:cNvSpPr>
          <p:nvPr>
            <p:ph type="title"/>
          </p:nvPr>
        </p:nvSpPr>
        <p:spPr/>
        <p:txBody>
          <a:bodyPr/>
          <a:lstStyle/>
          <a:p>
            <a:r>
              <a:rPr lang="en-US">
                <a:latin typeface="Arial"/>
                <a:cs typeface="Arial"/>
              </a:rPr>
              <a:t>LTCH QRP Non-Compliance</a:t>
            </a:r>
          </a:p>
        </p:txBody>
      </p:sp>
      <p:sp>
        <p:nvSpPr>
          <p:cNvPr id="3" name="Content Placeholder 2">
            <a:extLst>
              <a:ext uri="{FF2B5EF4-FFF2-40B4-BE49-F238E27FC236}">
                <a16:creationId xmlns:a16="http://schemas.microsoft.com/office/drawing/2014/main" id="{80A19475-D478-D745-8574-59865EA2E89A}"/>
              </a:ext>
            </a:extLst>
          </p:cNvPr>
          <p:cNvSpPr>
            <a:spLocks noGrp="1"/>
          </p:cNvSpPr>
          <p:nvPr>
            <p:ph sz="quarter" idx="10"/>
          </p:nvPr>
        </p:nvSpPr>
        <p:spPr>
          <a:xfrm>
            <a:off x="571499" y="1723940"/>
            <a:ext cx="7777363" cy="4143460"/>
          </a:xfrm>
        </p:spPr>
        <p:txBody>
          <a:bodyPr vert="horz" lIns="91440" tIns="45720" rIns="91440" bIns="45720" rtlCol="0" anchor="t">
            <a:noAutofit/>
          </a:bodyPr>
          <a:lstStyle/>
          <a:p>
            <a:r>
              <a:rPr lang="en-US" sz="2150" dirty="0">
                <a:latin typeface="Arial"/>
                <a:cs typeface="Arial"/>
              </a:rPr>
              <a:t>Any LTCH that does not meet the requirements of the LTCH QRP will be considered non-compliant and subject to a 2-percentage point reduction in their APU for the applicable FY.</a:t>
            </a:r>
          </a:p>
          <a:p>
            <a:r>
              <a:rPr lang="en-US" sz="2150" dirty="0">
                <a:latin typeface="Arial"/>
                <a:cs typeface="Arial"/>
              </a:rPr>
              <a:t>In June</a:t>
            </a:r>
            <a:r>
              <a:rPr lang="en-US" sz="2150" dirty="0"/>
              <a:t>–</a:t>
            </a:r>
            <a:r>
              <a:rPr lang="en-US" sz="2150" dirty="0">
                <a:latin typeface="Arial"/>
                <a:cs typeface="Arial"/>
              </a:rPr>
              <a:t>July, CMS issues notices of non-compliance in at least one of two ways:</a:t>
            </a:r>
          </a:p>
          <a:p>
            <a:pPr lvl="1"/>
            <a:r>
              <a:rPr lang="en-US" sz="2150" dirty="0">
                <a:latin typeface="Arial"/>
                <a:cs typeface="Arial"/>
              </a:rPr>
              <a:t>Letter from their Medicare Administrative Contractor (MAC) via the U.S. Postal Service or email.</a:t>
            </a:r>
          </a:p>
          <a:p>
            <a:pPr lvl="1"/>
            <a:r>
              <a:rPr lang="en-US" sz="2150" dirty="0">
                <a:latin typeface="Arial"/>
                <a:cs typeface="Arial"/>
              </a:rPr>
              <a:t>Non-Compliance Notification folders in </a:t>
            </a:r>
            <a:r>
              <a:rPr lang="en-US" sz="2150" dirty="0" err="1">
                <a:latin typeface="Arial"/>
                <a:cs typeface="Arial"/>
              </a:rPr>
              <a:t>iQIES</a:t>
            </a:r>
            <a:r>
              <a:rPr lang="en-US" sz="2150" dirty="0">
                <a:latin typeface="Arial"/>
                <a:cs typeface="Arial"/>
              </a:rPr>
              <a:t>.</a:t>
            </a:r>
          </a:p>
          <a:p>
            <a:r>
              <a:rPr lang="en-US" sz="2150" dirty="0">
                <a:latin typeface="Arial"/>
                <a:cs typeface="Arial"/>
              </a:rPr>
              <a:t>This notice will include the reason(s) for non-compliance and instructions for requesting reconsideration of CMS’ decision.</a:t>
            </a:r>
          </a:p>
          <a:p>
            <a:endParaRPr lang="en-US" dirty="0"/>
          </a:p>
        </p:txBody>
      </p:sp>
      <p:pic>
        <p:nvPicPr>
          <p:cNvPr id="4" name="Picture 3" descr="An image of the upper right hand corner of letters.">
            <a:extLst>
              <a:ext uri="{FF2B5EF4-FFF2-40B4-BE49-F238E27FC236}">
                <a16:creationId xmlns:a16="http://schemas.microsoft.com/office/drawing/2014/main" id="{6E88A25E-3928-644D-BD29-038B8688BB2A}"/>
              </a:ext>
            </a:extLst>
          </p:cNvPr>
          <p:cNvPicPr>
            <a:picLocks noChangeAspect="1"/>
          </p:cNvPicPr>
          <p:nvPr/>
        </p:nvPicPr>
        <p:blipFill>
          <a:blip r:embed="rId3"/>
          <a:stretch>
            <a:fillRect/>
          </a:stretch>
        </p:blipFill>
        <p:spPr>
          <a:xfrm>
            <a:off x="8348862" y="2406619"/>
            <a:ext cx="2655121" cy="1809750"/>
          </a:xfrm>
          <a:prstGeom prst="rect">
            <a:avLst/>
          </a:prstGeom>
        </p:spPr>
      </p:pic>
      <p:pic>
        <p:nvPicPr>
          <p:cNvPr id="6" name="Picture 5" descr="iQIES logo.">
            <a:extLst>
              <a:ext uri="{FF2B5EF4-FFF2-40B4-BE49-F238E27FC236}">
                <a16:creationId xmlns:a16="http://schemas.microsoft.com/office/drawing/2014/main" id="{34914236-325A-474B-91C8-C0A415CF9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9979" y="4393429"/>
            <a:ext cx="2252885" cy="1011238"/>
          </a:xfrm>
          <a:prstGeom prst="rect">
            <a:avLst/>
          </a:prstGeom>
        </p:spPr>
      </p:pic>
    </p:spTree>
    <p:extLst>
      <p:ext uri="{BB962C8B-B14F-4D97-AF65-F5344CB8AC3E}">
        <p14:creationId xmlns:p14="http://schemas.microsoft.com/office/powerpoint/2010/main" val="4274111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E75B-BD15-C44E-BCFE-4C456C2BB1FF}"/>
              </a:ext>
            </a:extLst>
          </p:cNvPr>
          <p:cNvSpPr>
            <a:spLocks noGrp="1"/>
          </p:cNvSpPr>
          <p:nvPr>
            <p:ph type="title"/>
          </p:nvPr>
        </p:nvSpPr>
        <p:spPr/>
        <p:txBody>
          <a:bodyPr/>
          <a:lstStyle/>
          <a:p>
            <a:r>
              <a:rPr lang="en-US"/>
              <a:t>What is Reconsideration?</a:t>
            </a:r>
          </a:p>
        </p:txBody>
      </p:sp>
      <p:sp>
        <p:nvSpPr>
          <p:cNvPr id="3" name="Content Placeholder 2">
            <a:extLst>
              <a:ext uri="{FF2B5EF4-FFF2-40B4-BE49-F238E27FC236}">
                <a16:creationId xmlns:a16="http://schemas.microsoft.com/office/drawing/2014/main" id="{60941357-85C4-8145-B94A-0732A1B85796}"/>
              </a:ext>
            </a:extLst>
          </p:cNvPr>
          <p:cNvSpPr>
            <a:spLocks noGrp="1"/>
          </p:cNvSpPr>
          <p:nvPr>
            <p:ph sz="quarter" idx="10"/>
          </p:nvPr>
        </p:nvSpPr>
        <p:spPr>
          <a:xfrm>
            <a:off x="4953000" y="1752600"/>
            <a:ext cx="6614160" cy="4114800"/>
          </a:xfrm>
        </p:spPr>
        <p:txBody>
          <a:bodyPr vert="horz" lIns="91440" tIns="45720" rIns="91440" bIns="45720" rtlCol="0" anchor="t">
            <a:normAutofit/>
          </a:bodyPr>
          <a:lstStyle/>
          <a:p>
            <a:r>
              <a:rPr lang="en-US" dirty="0">
                <a:latin typeface="Arial"/>
                <a:cs typeface="Arial"/>
              </a:rPr>
              <a:t>Reconsideration is a request for review of the initial CMS compliance determination for a given LTCH for a given FY.</a:t>
            </a:r>
          </a:p>
          <a:p>
            <a:r>
              <a:rPr lang="en-US" dirty="0"/>
              <a:t>If a LTCH has been identified for the 2-percentage point</a:t>
            </a:r>
            <a:r>
              <a:rPr lang="en-US" dirty="0">
                <a:solidFill>
                  <a:srgbClr val="FF0000"/>
                </a:solidFill>
              </a:rPr>
              <a:t> </a:t>
            </a:r>
            <a:r>
              <a:rPr lang="en-US" dirty="0"/>
              <a:t>payment reduction in APU, they have the right to request a reconsideration of the non-compliance decision.</a:t>
            </a:r>
          </a:p>
        </p:txBody>
      </p:sp>
      <p:pic>
        <p:nvPicPr>
          <p:cNvPr id="5" name="Picture 4" descr="An image with a man holding a magnifying glass over a clipboard.">
            <a:extLst>
              <a:ext uri="{FF2B5EF4-FFF2-40B4-BE49-F238E27FC236}">
                <a16:creationId xmlns:a16="http://schemas.microsoft.com/office/drawing/2014/main" id="{552CFC51-111A-7048-9C30-EB50AE2EB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17" y="1752600"/>
            <a:ext cx="3733800" cy="3429000"/>
          </a:xfrm>
          <a:prstGeom prst="rect">
            <a:avLst/>
          </a:prstGeom>
        </p:spPr>
      </p:pic>
    </p:spTree>
    <p:extLst>
      <p:ext uri="{BB962C8B-B14F-4D97-AF65-F5344CB8AC3E}">
        <p14:creationId xmlns:p14="http://schemas.microsoft.com/office/powerpoint/2010/main" val="3513483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A431-C5A8-8D45-B8B7-50D75E8B147F}"/>
              </a:ext>
            </a:extLst>
          </p:cNvPr>
          <p:cNvSpPr>
            <a:spLocks noGrp="1"/>
          </p:cNvSpPr>
          <p:nvPr>
            <p:ph type="title"/>
          </p:nvPr>
        </p:nvSpPr>
        <p:spPr/>
        <p:txBody>
          <a:bodyPr/>
          <a:lstStyle/>
          <a:p>
            <a:r>
              <a:rPr lang="en-US"/>
              <a:t>Why Would a LTCH Submit a Reconsideration Request?</a:t>
            </a:r>
          </a:p>
        </p:txBody>
      </p:sp>
      <p:sp>
        <p:nvSpPr>
          <p:cNvPr id="3" name="Content Placeholder 2">
            <a:extLst>
              <a:ext uri="{FF2B5EF4-FFF2-40B4-BE49-F238E27FC236}">
                <a16:creationId xmlns:a16="http://schemas.microsoft.com/office/drawing/2014/main" id="{423D11F9-7E91-8B49-9D76-95299281CB1A}"/>
              </a:ext>
            </a:extLst>
          </p:cNvPr>
          <p:cNvSpPr>
            <a:spLocks noGrp="1"/>
          </p:cNvSpPr>
          <p:nvPr>
            <p:ph sz="quarter" idx="10"/>
          </p:nvPr>
        </p:nvSpPr>
        <p:spPr>
          <a:xfrm>
            <a:off x="571500" y="1752599"/>
            <a:ext cx="6057900" cy="4543269"/>
          </a:xfrm>
        </p:spPr>
        <p:txBody>
          <a:bodyPr vert="horz" lIns="91440" tIns="45720" rIns="91440" bIns="45720" rtlCol="0" anchor="t">
            <a:normAutofit/>
          </a:bodyPr>
          <a:lstStyle/>
          <a:p>
            <a:r>
              <a:rPr lang="en-US" dirty="0"/>
              <a:t>LTCHs may file for reconsideration if:</a:t>
            </a:r>
          </a:p>
          <a:p>
            <a:pPr lvl="1"/>
            <a:r>
              <a:rPr lang="en-US" dirty="0">
                <a:latin typeface="Arial"/>
                <a:cs typeface="Arial"/>
              </a:rPr>
              <a:t>They believe </a:t>
            </a:r>
            <a:r>
              <a:rPr lang="en-US" dirty="0">
                <a:solidFill>
                  <a:srgbClr val="262626"/>
                </a:solidFill>
                <a:latin typeface="Arial"/>
                <a:cs typeface="Arial"/>
              </a:rPr>
              <a:t>CMS</a:t>
            </a:r>
            <a:r>
              <a:rPr lang="en-US" dirty="0">
                <a:latin typeface="Arial"/>
                <a:cs typeface="Arial"/>
              </a:rPr>
              <a:t> finding of non-compliance is in error.</a:t>
            </a:r>
            <a:endParaRPr lang="en-US" strike="sngStrike" dirty="0">
              <a:latin typeface="Arial"/>
              <a:cs typeface="Arial"/>
            </a:endParaRPr>
          </a:p>
          <a:p>
            <a:pPr lvl="1"/>
            <a:r>
              <a:rPr lang="en-US" dirty="0">
                <a:latin typeface="Arial"/>
                <a:cs typeface="Arial"/>
              </a:rPr>
              <a:t>They have evidence of the impact of extraordinary circumstances that</a:t>
            </a:r>
            <a:r>
              <a:rPr lang="en-US" dirty="0">
                <a:solidFill>
                  <a:srgbClr val="FF0000"/>
                </a:solidFill>
                <a:latin typeface="Arial"/>
                <a:cs typeface="Arial"/>
              </a:rPr>
              <a:t> </a:t>
            </a:r>
            <a:r>
              <a:rPr lang="en-US" dirty="0">
                <a:latin typeface="Arial"/>
                <a:cs typeface="Arial"/>
              </a:rPr>
              <a:t>prevented timely submission of data.</a:t>
            </a:r>
          </a:p>
          <a:p>
            <a:r>
              <a:rPr lang="en-US" dirty="0"/>
              <a:t>Requests must be submitted within 30 days of the date documented on the non-compliance notification letter.</a:t>
            </a:r>
          </a:p>
          <a:p>
            <a:r>
              <a:rPr lang="en-US" dirty="0"/>
              <a:t>No requests will be accepted after the 30-day deadline.</a:t>
            </a:r>
          </a:p>
        </p:txBody>
      </p:sp>
      <p:pic>
        <p:nvPicPr>
          <p:cNvPr id="5" name="Picture 2" descr="An image of two people reviewing information on a clip board. ">
            <a:extLst>
              <a:ext uri="{FF2B5EF4-FFF2-40B4-BE49-F238E27FC236}">
                <a16:creationId xmlns:a16="http://schemas.microsoft.com/office/drawing/2014/main" id="{6F37FE9E-C08F-584A-BC85-2E897DAA52A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78586" y="1825613"/>
            <a:ext cx="4541914" cy="320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55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D6829A-42FB-4EEA-AC20-17E1CCAAA242}"/>
              </a:ext>
            </a:extLst>
          </p:cNvPr>
          <p:cNvSpPr>
            <a:spLocks noGrp="1"/>
          </p:cNvSpPr>
          <p:nvPr>
            <p:ph type="title"/>
          </p:nvPr>
        </p:nvSpPr>
        <p:spPr/>
        <p:txBody>
          <a:bodyPr/>
          <a:lstStyle/>
          <a:p>
            <a:r>
              <a:rPr lang="en-US">
                <a:latin typeface="Arial"/>
                <a:cs typeface="Arial"/>
              </a:rPr>
              <a:t>Acronyms in This Presentation (cont. 2) </a:t>
            </a:r>
            <a:endParaRPr lang="en-US"/>
          </a:p>
        </p:txBody>
      </p:sp>
      <p:sp>
        <p:nvSpPr>
          <p:cNvPr id="8" name="Content Placeholder 7">
            <a:extLst>
              <a:ext uri="{FF2B5EF4-FFF2-40B4-BE49-F238E27FC236}">
                <a16:creationId xmlns:a16="http://schemas.microsoft.com/office/drawing/2014/main" id="{02196287-3F9D-4CA4-A4CA-9F78B9E0BA6C}"/>
              </a:ext>
            </a:extLst>
          </p:cNvPr>
          <p:cNvSpPr>
            <a:spLocks noGrp="1"/>
          </p:cNvSpPr>
          <p:nvPr>
            <p:ph sz="quarter" idx="10"/>
          </p:nvPr>
        </p:nvSpPr>
        <p:spPr>
          <a:xfrm>
            <a:off x="571500" y="1610865"/>
            <a:ext cx="6714824" cy="4114800"/>
          </a:xfrm>
        </p:spPr>
        <p:txBody>
          <a:bodyPr vert="horz" lIns="91440" tIns="45720" rIns="91440" bIns="45720" rtlCol="0" anchor="t">
            <a:noAutofit/>
          </a:bodyPr>
          <a:lstStyle/>
          <a:p>
            <a:r>
              <a:rPr lang="en-US" sz="2200" dirty="0">
                <a:latin typeface="Arial"/>
                <a:cs typeface="Arial"/>
              </a:rPr>
              <a:t>NHSN – National Healthcare Safety Network</a:t>
            </a:r>
          </a:p>
          <a:p>
            <a:r>
              <a:rPr lang="en-US" sz="2200" dirty="0">
                <a:latin typeface="Arial"/>
                <a:cs typeface="Arial"/>
              </a:rPr>
              <a:t>PAC – Post-Acute Care</a:t>
            </a:r>
          </a:p>
          <a:p>
            <a:r>
              <a:rPr lang="en-US" sz="2200" dirty="0">
                <a:latin typeface="Arial"/>
                <a:cs typeface="Arial"/>
              </a:rPr>
              <a:t>PHE – Public Health Emergency</a:t>
            </a:r>
          </a:p>
          <a:p>
            <a:r>
              <a:rPr lang="en-US" sz="2200" dirty="0">
                <a:latin typeface="Arial"/>
                <a:cs typeface="Arial"/>
              </a:rPr>
              <a:t>PHI – Protected Health Information</a:t>
            </a:r>
          </a:p>
          <a:p>
            <a:r>
              <a:rPr lang="en-US" sz="2200" dirty="0">
                <a:latin typeface="Arial"/>
                <a:cs typeface="Arial"/>
              </a:rPr>
              <a:t>PTR – Provider Threshold Report</a:t>
            </a:r>
          </a:p>
          <a:p>
            <a:r>
              <a:rPr lang="en-US" sz="2200" dirty="0">
                <a:latin typeface="Arial"/>
                <a:cs typeface="Arial"/>
              </a:rPr>
              <a:t>QM – Quality Measure</a:t>
            </a:r>
          </a:p>
          <a:p>
            <a:r>
              <a:rPr lang="en-US" sz="2200" dirty="0">
                <a:latin typeface="Arial"/>
                <a:cs typeface="Arial"/>
              </a:rPr>
              <a:t>QRP – Quality Reporting Program</a:t>
            </a:r>
          </a:p>
          <a:p>
            <a:r>
              <a:rPr lang="en-US" sz="2200" dirty="0">
                <a:latin typeface="Arial"/>
                <a:cs typeface="Arial"/>
              </a:rPr>
              <a:t>QTSO – iQIES Technical Support Office</a:t>
            </a:r>
          </a:p>
          <a:p>
            <a:r>
              <a:rPr lang="en-US" sz="2200" dirty="0">
                <a:latin typeface="Arial"/>
                <a:cs typeface="Arial"/>
              </a:rPr>
              <a:t>SBT – Spontaneous Breathing Trial</a:t>
            </a:r>
          </a:p>
          <a:p>
            <a:r>
              <a:rPr lang="en-US" sz="2200" dirty="0">
                <a:latin typeface="Arial"/>
                <a:cs typeface="Arial"/>
              </a:rPr>
              <a:t>SPADES – Standardized Patient Assessment Data Elements</a:t>
            </a:r>
          </a:p>
        </p:txBody>
      </p:sp>
      <p:pic>
        <p:nvPicPr>
          <p:cNvPr id="4" name="Picture 3" descr="Text&#10;&#10;Description automatically generated">
            <a:extLst>
              <a:ext uri="{FF2B5EF4-FFF2-40B4-BE49-F238E27FC236}">
                <a16:creationId xmlns:a16="http://schemas.microsoft.com/office/drawing/2014/main" id="{B6E52397-85E1-4F6B-ABBE-9B01F6073E0D}"/>
              </a:ext>
            </a:extLst>
          </p:cNvPr>
          <p:cNvPicPr>
            <a:picLocks noChangeAspect="1"/>
          </p:cNvPicPr>
          <p:nvPr/>
        </p:nvPicPr>
        <p:blipFill>
          <a:blip r:embed="rId4"/>
          <a:stretch>
            <a:fillRect/>
          </a:stretch>
        </p:blipFill>
        <p:spPr>
          <a:xfrm>
            <a:off x="7286324" y="1610865"/>
            <a:ext cx="4858522" cy="3087630"/>
          </a:xfrm>
          <a:prstGeom prst="rect">
            <a:avLst/>
          </a:prstGeom>
        </p:spPr>
      </p:pic>
    </p:spTree>
    <p:custDataLst>
      <p:tags r:id="rId1"/>
    </p:custDataLst>
    <p:extLst>
      <p:ext uri="{BB962C8B-B14F-4D97-AF65-F5344CB8AC3E}">
        <p14:creationId xmlns:p14="http://schemas.microsoft.com/office/powerpoint/2010/main" val="35322256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3487-E899-5E40-AFAE-7BFF72BDE83E}"/>
              </a:ext>
            </a:extLst>
          </p:cNvPr>
          <p:cNvSpPr>
            <a:spLocks noGrp="1"/>
          </p:cNvSpPr>
          <p:nvPr>
            <p:ph type="title"/>
          </p:nvPr>
        </p:nvSpPr>
        <p:spPr>
          <a:xfrm>
            <a:off x="0" y="0"/>
            <a:ext cx="12192000" cy="1371600"/>
          </a:xfrm>
        </p:spPr>
        <p:txBody>
          <a:bodyPr anchor="ctr">
            <a:normAutofit/>
          </a:bodyPr>
          <a:lstStyle/>
          <a:p>
            <a:r>
              <a:rPr lang="en-US"/>
              <a:t>Creating a Reconsideration Request</a:t>
            </a:r>
          </a:p>
        </p:txBody>
      </p:sp>
      <p:sp>
        <p:nvSpPr>
          <p:cNvPr id="3" name="Content Placeholder 2">
            <a:extLst>
              <a:ext uri="{FF2B5EF4-FFF2-40B4-BE49-F238E27FC236}">
                <a16:creationId xmlns:a16="http://schemas.microsoft.com/office/drawing/2014/main" id="{1A8D24C7-0972-8F49-92D6-47A94F0CEFE1}"/>
              </a:ext>
            </a:extLst>
          </p:cNvPr>
          <p:cNvSpPr>
            <a:spLocks noGrp="1"/>
          </p:cNvSpPr>
          <p:nvPr>
            <p:ph sz="quarter" idx="10"/>
          </p:nvPr>
        </p:nvSpPr>
        <p:spPr>
          <a:xfrm>
            <a:off x="571500" y="1736035"/>
            <a:ext cx="6851276" cy="4207565"/>
          </a:xfrm>
        </p:spPr>
        <p:txBody>
          <a:bodyPr vert="horz" lIns="91440" tIns="45720" rIns="91440" bIns="45720" rtlCol="0" anchor="t">
            <a:normAutofit/>
          </a:bodyPr>
          <a:lstStyle/>
          <a:p>
            <a:r>
              <a:rPr lang="en-US">
                <a:latin typeface="Arial"/>
                <a:cs typeface="Arial"/>
              </a:rPr>
              <a:t>The only method for submitting a reconsideration request is via email to CMS.</a:t>
            </a:r>
          </a:p>
          <a:p>
            <a:r>
              <a:rPr lang="en-US">
                <a:latin typeface="Arial"/>
                <a:cs typeface="Arial"/>
              </a:rPr>
              <a:t>The subject line of the email should include “LTCH ACA 3004 Reconsideration Request” and the LTCH's CMS Certification Number (CCN).</a:t>
            </a:r>
          </a:p>
          <a:p>
            <a:r>
              <a:rPr lang="en-US">
                <a:latin typeface="Arial"/>
                <a:cs typeface="Arial"/>
              </a:rPr>
              <a:t>The Reconsideration Request must be sent to the following email address:</a:t>
            </a:r>
          </a:p>
          <a:p>
            <a:pPr lvl="1"/>
            <a:r>
              <a:rPr lang="en-US" b="0" i="0" u="sng">
                <a:solidFill>
                  <a:srgbClr val="C00000"/>
                </a:solidFill>
                <a:effectLst/>
                <a:latin typeface="Arial" panose="020B0604020202020204" pitchFamily="34" charset="0"/>
                <a:hlinkClick r:id="rId3"/>
              </a:rPr>
              <a:t>LTCHQRPReconsiderations@cms.hhs.gov</a:t>
            </a:r>
            <a:endParaRPr lang="en-US"/>
          </a:p>
        </p:txBody>
      </p:sp>
      <p:pic>
        <p:nvPicPr>
          <p:cNvPr id="6" name="Picture 5" descr="Graphical user interface, application&#10;&#10;Description automatically generated">
            <a:extLst>
              <a:ext uri="{FF2B5EF4-FFF2-40B4-BE49-F238E27FC236}">
                <a16:creationId xmlns:a16="http://schemas.microsoft.com/office/drawing/2014/main" id="{7311F14E-EB05-4D63-B5C0-09FFFCDAB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0262" y="1736035"/>
            <a:ext cx="3843538" cy="4436165"/>
          </a:xfrm>
          <a:prstGeom prst="rect">
            <a:avLst/>
          </a:prstGeom>
        </p:spPr>
      </p:pic>
    </p:spTree>
    <p:extLst>
      <p:ext uri="{BB962C8B-B14F-4D97-AF65-F5344CB8AC3E}">
        <p14:creationId xmlns:p14="http://schemas.microsoft.com/office/powerpoint/2010/main" val="12276930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C87D-DE86-004C-9741-D5D3D16D8829}"/>
              </a:ext>
            </a:extLst>
          </p:cNvPr>
          <p:cNvSpPr>
            <a:spLocks noGrp="1"/>
          </p:cNvSpPr>
          <p:nvPr>
            <p:ph type="title"/>
          </p:nvPr>
        </p:nvSpPr>
        <p:spPr/>
        <p:txBody>
          <a:bodyPr/>
          <a:lstStyle/>
          <a:p>
            <a:r>
              <a:rPr lang="en-US">
                <a:latin typeface="Arial"/>
                <a:cs typeface="Arial"/>
              </a:rPr>
              <a:t>Creating a Reconsideration Request (cont. 1)</a:t>
            </a:r>
            <a:endParaRPr lang="en-US"/>
          </a:p>
        </p:txBody>
      </p:sp>
      <p:sp>
        <p:nvSpPr>
          <p:cNvPr id="3" name="Content Placeholder 2">
            <a:extLst>
              <a:ext uri="{FF2B5EF4-FFF2-40B4-BE49-F238E27FC236}">
                <a16:creationId xmlns:a16="http://schemas.microsoft.com/office/drawing/2014/main" id="{A83A19B2-B45D-3B4A-B464-D8234EDB6CA3}"/>
              </a:ext>
            </a:extLst>
          </p:cNvPr>
          <p:cNvSpPr>
            <a:spLocks noGrp="1"/>
          </p:cNvSpPr>
          <p:nvPr>
            <p:ph sz="quarter" idx="10"/>
          </p:nvPr>
        </p:nvSpPr>
        <p:spPr/>
        <p:txBody>
          <a:bodyPr vert="horz" lIns="91440" tIns="45720" rIns="91440" bIns="45720" rtlCol="0" anchor="t">
            <a:noAutofit/>
          </a:bodyPr>
          <a:lstStyle/>
          <a:p>
            <a:r>
              <a:rPr lang="en-US" dirty="0">
                <a:latin typeface="Arial"/>
                <a:cs typeface="Arial"/>
              </a:rPr>
              <a:t>The following must be included in the request:</a:t>
            </a:r>
          </a:p>
          <a:p>
            <a:pPr lvl="1"/>
            <a:r>
              <a:rPr lang="en-US" dirty="0">
                <a:latin typeface="Arial"/>
                <a:cs typeface="Arial"/>
              </a:rPr>
              <a:t>The CCN, business name, and address.</a:t>
            </a:r>
          </a:p>
          <a:p>
            <a:pPr lvl="1"/>
            <a:r>
              <a:rPr lang="en-US" dirty="0">
                <a:latin typeface="Arial"/>
                <a:cs typeface="Arial"/>
              </a:rPr>
              <a:t>The CEO or designated contact information.</a:t>
            </a:r>
          </a:p>
          <a:p>
            <a:pPr lvl="1"/>
            <a:r>
              <a:rPr lang="en-US" dirty="0">
                <a:latin typeface="Arial"/>
                <a:cs typeface="Arial"/>
              </a:rPr>
              <a:t>The CMS-identified reasons(s) for </a:t>
            </a:r>
            <a:r>
              <a:rPr lang="en-US" dirty="0"/>
              <a:t>non-compliance</a:t>
            </a:r>
            <a:r>
              <a:rPr lang="en-US" dirty="0">
                <a:latin typeface="Arial"/>
                <a:cs typeface="Arial"/>
              </a:rPr>
              <a:t> (from the notification letter).</a:t>
            </a:r>
          </a:p>
          <a:p>
            <a:pPr lvl="1"/>
            <a:r>
              <a:rPr lang="en-US" dirty="0">
                <a:latin typeface="Arial"/>
                <a:cs typeface="Arial"/>
              </a:rPr>
              <a:t>The reason(s) for requesting reconsideration.</a:t>
            </a:r>
          </a:p>
          <a:p>
            <a:pPr lvl="1"/>
            <a:r>
              <a:rPr lang="en-US" dirty="0">
                <a:latin typeface="Arial"/>
                <a:cs typeface="Arial"/>
              </a:rPr>
              <a:t>Information supporting the LTCH’s belief that either the finding of non-compliance is in error or they have evidence of the impact of extraordinary circumstances </a:t>
            </a:r>
            <a:r>
              <a:rPr lang="en-US" dirty="0">
                <a:solidFill>
                  <a:srgbClr val="262626"/>
                </a:solidFill>
                <a:latin typeface="Arial"/>
                <a:cs typeface="Arial"/>
              </a:rPr>
              <a:t>which</a:t>
            </a:r>
            <a:r>
              <a:rPr lang="en-US" dirty="0">
                <a:latin typeface="Arial"/>
                <a:cs typeface="Arial"/>
              </a:rPr>
              <a:t> prevented the timely submission of data. </a:t>
            </a:r>
            <a:endParaRPr lang="en-US" dirty="0"/>
          </a:p>
        </p:txBody>
      </p:sp>
    </p:spTree>
    <p:extLst>
      <p:ext uri="{BB962C8B-B14F-4D97-AF65-F5344CB8AC3E}">
        <p14:creationId xmlns:p14="http://schemas.microsoft.com/office/powerpoint/2010/main" val="40158542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2EC4-CEC6-5544-BC13-394128EA1738}"/>
              </a:ext>
            </a:extLst>
          </p:cNvPr>
          <p:cNvSpPr>
            <a:spLocks noGrp="1"/>
          </p:cNvSpPr>
          <p:nvPr>
            <p:ph type="title"/>
          </p:nvPr>
        </p:nvSpPr>
        <p:spPr/>
        <p:txBody>
          <a:bodyPr/>
          <a:lstStyle/>
          <a:p>
            <a:r>
              <a:rPr lang="en-US">
                <a:latin typeface="Arial"/>
                <a:cs typeface="Arial"/>
              </a:rPr>
              <a:t>Creating a Reconsideration Request (cont.</a:t>
            </a:r>
            <a:r>
              <a:rPr lang="en-US">
                <a:solidFill>
                  <a:schemeClr val="tx1">
                    <a:lumMod val="85000"/>
                    <a:lumOff val="15000"/>
                  </a:schemeClr>
                </a:solidFill>
                <a:latin typeface="Arial"/>
                <a:cs typeface="Arial"/>
              </a:rPr>
              <a:t> </a:t>
            </a:r>
            <a:r>
              <a:rPr lang="en-US">
                <a:latin typeface="Arial"/>
                <a:cs typeface="Arial"/>
              </a:rPr>
              <a:t>2)</a:t>
            </a:r>
          </a:p>
        </p:txBody>
      </p:sp>
      <p:sp>
        <p:nvSpPr>
          <p:cNvPr id="3" name="Content Placeholder 2">
            <a:extLst>
              <a:ext uri="{FF2B5EF4-FFF2-40B4-BE49-F238E27FC236}">
                <a16:creationId xmlns:a16="http://schemas.microsoft.com/office/drawing/2014/main" id="{6ACD9631-2519-2346-9656-DCCF7EAF7813}"/>
              </a:ext>
            </a:extLst>
          </p:cNvPr>
          <p:cNvSpPr>
            <a:spLocks noGrp="1"/>
          </p:cNvSpPr>
          <p:nvPr>
            <p:ph sz="quarter" idx="10"/>
          </p:nvPr>
        </p:nvSpPr>
        <p:spPr/>
        <p:txBody>
          <a:bodyPr vert="horz" lIns="91440" tIns="45720" rIns="91440" bIns="45720" rtlCol="0" anchor="t">
            <a:noAutofit/>
          </a:bodyPr>
          <a:lstStyle/>
          <a:p>
            <a:r>
              <a:rPr lang="en-US" dirty="0">
                <a:latin typeface="Arial"/>
                <a:cs typeface="Arial"/>
              </a:rPr>
              <a:t>Include supporting documentation demonstrating compliance, such as:</a:t>
            </a:r>
          </a:p>
          <a:p>
            <a:pPr lvl="1"/>
            <a:r>
              <a:rPr lang="en-US" dirty="0">
                <a:latin typeface="Arial"/>
                <a:cs typeface="Arial"/>
              </a:rPr>
              <a:t>Proof of submission.</a:t>
            </a:r>
          </a:p>
          <a:p>
            <a:pPr lvl="1"/>
            <a:r>
              <a:rPr lang="en-US" dirty="0">
                <a:latin typeface="Arial"/>
                <a:cs typeface="Arial"/>
              </a:rPr>
              <a:t>Email communications.</a:t>
            </a:r>
          </a:p>
          <a:p>
            <a:pPr lvl="1"/>
            <a:r>
              <a:rPr lang="en-US" dirty="0">
                <a:latin typeface="Arial"/>
                <a:cs typeface="Arial"/>
              </a:rPr>
              <a:t>Data submission reports from iQIES.</a:t>
            </a:r>
          </a:p>
          <a:p>
            <a:pPr lvl="1"/>
            <a:r>
              <a:rPr lang="en-US" dirty="0">
                <a:latin typeface="Arial"/>
                <a:cs typeface="Arial"/>
              </a:rPr>
              <a:t>Proof of previous waiver approvals for exception or extension for the reporting timeframe.</a:t>
            </a:r>
          </a:p>
          <a:p>
            <a:pPr lvl="1"/>
            <a:r>
              <a:rPr lang="en-US" dirty="0">
                <a:latin typeface="Arial"/>
                <a:cs typeface="Arial"/>
              </a:rPr>
              <a:t>Copy of the CCN activation letter.</a:t>
            </a:r>
          </a:p>
          <a:p>
            <a:pPr lvl="1"/>
            <a:r>
              <a:rPr lang="en-US" dirty="0">
                <a:latin typeface="Arial"/>
                <a:cs typeface="Arial"/>
              </a:rPr>
              <a:t>Other documentation supporting the rationale for seeking reconsideration.</a:t>
            </a:r>
          </a:p>
        </p:txBody>
      </p:sp>
    </p:spTree>
    <p:extLst>
      <p:ext uri="{BB962C8B-B14F-4D97-AF65-F5344CB8AC3E}">
        <p14:creationId xmlns:p14="http://schemas.microsoft.com/office/powerpoint/2010/main" val="4547508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AB09-A0E6-5949-929F-B5F705132D18}"/>
              </a:ext>
            </a:extLst>
          </p:cNvPr>
          <p:cNvSpPr>
            <a:spLocks noGrp="1"/>
          </p:cNvSpPr>
          <p:nvPr>
            <p:ph type="title"/>
          </p:nvPr>
        </p:nvSpPr>
        <p:spPr/>
        <p:txBody>
          <a:bodyPr/>
          <a:lstStyle/>
          <a:p>
            <a:r>
              <a:rPr lang="en-US">
                <a:latin typeface="Arial"/>
                <a:cs typeface="Arial"/>
              </a:rPr>
              <a:t>Creating a Reconsideration Request (cont. 3)</a:t>
            </a:r>
          </a:p>
        </p:txBody>
      </p:sp>
      <p:sp>
        <p:nvSpPr>
          <p:cNvPr id="3" name="Content Placeholder 2">
            <a:extLst>
              <a:ext uri="{FF2B5EF4-FFF2-40B4-BE49-F238E27FC236}">
                <a16:creationId xmlns:a16="http://schemas.microsoft.com/office/drawing/2014/main" id="{BAAB99CF-9D26-7D4B-9BB5-EFB68C147A87}"/>
              </a:ext>
            </a:extLst>
          </p:cNvPr>
          <p:cNvSpPr>
            <a:spLocks noGrp="1"/>
          </p:cNvSpPr>
          <p:nvPr>
            <p:ph sz="quarter" idx="10"/>
          </p:nvPr>
        </p:nvSpPr>
        <p:spPr>
          <a:xfrm>
            <a:off x="571500" y="1752600"/>
            <a:ext cx="6040966" cy="4114800"/>
          </a:xfrm>
        </p:spPr>
        <p:txBody>
          <a:bodyPr/>
          <a:lstStyle/>
          <a:p>
            <a:r>
              <a:rPr lang="en-US"/>
              <a:t>Determination will be made based solely on the documentation provided.</a:t>
            </a:r>
          </a:p>
          <a:p>
            <a:r>
              <a:rPr lang="en-US"/>
              <a:t>CMS </a:t>
            </a:r>
            <a:r>
              <a:rPr lang="en-US" b="1"/>
              <a:t>will not </a:t>
            </a:r>
            <a:r>
              <a:rPr lang="en-US"/>
              <a:t>contact the LTCH to request additional information or to clarify incomplete or inconclusive information.</a:t>
            </a:r>
          </a:p>
          <a:p>
            <a:r>
              <a:rPr lang="en-US"/>
              <a:t>Reconsideration requests that contain protected health information (PHI) will </a:t>
            </a:r>
            <a:r>
              <a:rPr lang="en-US" b="1"/>
              <a:t>not</a:t>
            </a:r>
            <a:r>
              <a:rPr lang="en-US"/>
              <a:t> be processed.</a:t>
            </a:r>
          </a:p>
        </p:txBody>
      </p:sp>
      <p:sp>
        <p:nvSpPr>
          <p:cNvPr id="7" name="Rectangle: Folded Corner 7" descr="An image of a &quot;sticky note.&quot;">
            <a:extLst>
              <a:ext uri="{FF2B5EF4-FFF2-40B4-BE49-F238E27FC236}">
                <a16:creationId xmlns:a16="http://schemas.microsoft.com/office/drawing/2014/main" id="{3D82BFD1-FD47-354B-BCE2-CA04C3C02F82}"/>
              </a:ext>
            </a:extLst>
          </p:cNvPr>
          <p:cNvSpPr>
            <a:spLocks noChangeAspect="1"/>
          </p:cNvSpPr>
          <p:nvPr/>
        </p:nvSpPr>
        <p:spPr>
          <a:xfrm>
            <a:off x="7391400" y="2273979"/>
            <a:ext cx="3412066" cy="2834640"/>
          </a:xfrm>
          <a:prstGeom prst="foldedCorner">
            <a:avLst/>
          </a:prstGeom>
          <a:solidFill>
            <a:schemeClr val="accent6">
              <a:lumMod val="20000"/>
              <a:lumOff val="80000"/>
            </a:schemeClr>
          </a:solidFill>
          <a:ln>
            <a:noFill/>
          </a:ln>
          <a:effectLst/>
        </p:spPr>
        <p:txBody>
          <a:bodyPr lIns="91440" tIns="45720" rIns="91440" bIns="45720" rtlCol="0" anchor="ctr"/>
          <a:lstStyle/>
          <a:p>
            <a:pPr marL="0" marR="0" lvl="0" indent="0" defTabSz="914400" eaLnBrk="1" fontAlgn="auto" latinLnBrk="0" hangingPunct="1">
              <a:lnSpc>
                <a:spcPct val="100000"/>
              </a:lnSpc>
              <a:spcBef>
                <a:spcPts val="1200"/>
              </a:spcBef>
              <a:spcAft>
                <a:spcPts val="0"/>
              </a:spcAft>
              <a:buClrTx/>
              <a:buSzTx/>
              <a:buFontTx/>
              <a:buNone/>
              <a:tabLst/>
              <a:defRPr/>
            </a:pPr>
            <a:endParaRPr kumimoji="0" lang="en-US" sz="1050" b="1" i="0" u="none" strike="noStrike" kern="0" cap="none" spc="0" normalizeH="0" baseline="0" noProof="0">
              <a:ln>
                <a:noFill/>
              </a:ln>
              <a:solidFill>
                <a:prstClr val="white"/>
              </a:solidFill>
              <a:effectLst/>
              <a:uLnTx/>
              <a:uFillTx/>
              <a:latin typeface="Arial"/>
              <a:ea typeface="+mn-ea"/>
              <a:cs typeface="+mn-cs"/>
            </a:endParaRPr>
          </a:p>
          <a:p>
            <a:pPr marL="182880">
              <a:spcBef>
                <a:spcPts val="1800"/>
              </a:spcBef>
              <a:defRPr/>
            </a:pPr>
            <a:r>
              <a:rPr lang="en-US" sz="2800" b="1" kern="0">
                <a:solidFill>
                  <a:schemeClr val="tx1">
                    <a:lumMod val="95000"/>
                    <a:lumOff val="5000"/>
                  </a:schemeClr>
                </a:solidFill>
                <a:latin typeface="Arial"/>
              </a:rPr>
              <a:t>Do not submit</a:t>
            </a:r>
            <a:r>
              <a:rPr kumimoji="0" lang="en-US" sz="2800" b="1" i="0" u="none" strike="noStrike" kern="0" cap="none" spc="0" normalizeH="0" baseline="0" noProof="0">
                <a:ln>
                  <a:noFill/>
                </a:ln>
                <a:solidFill>
                  <a:schemeClr val="tx1">
                    <a:lumMod val="95000"/>
                    <a:lumOff val="5000"/>
                  </a:schemeClr>
                </a:solidFill>
                <a:effectLst/>
                <a:uLnTx/>
                <a:uFillTx/>
                <a:latin typeface="Arial"/>
                <a:ea typeface="+mn-ea"/>
                <a:cs typeface="+mn-cs"/>
              </a:rPr>
              <a:t> </a:t>
            </a:r>
            <a:r>
              <a:rPr lang="en-US" sz="2800" kern="0">
                <a:solidFill>
                  <a:schemeClr val="tx1">
                    <a:lumMod val="95000"/>
                    <a:lumOff val="5000"/>
                  </a:schemeClr>
                </a:solidFill>
                <a:latin typeface="Arial"/>
              </a:rPr>
              <a:t>protected PHI to CMS for review.</a:t>
            </a:r>
            <a:endParaRPr lang="en-US" sz="2800" b="0" i="0" u="none" strike="noStrike" kern="0" cap="none" spc="0" normalizeH="0" baseline="0" noProof="0">
              <a:ln>
                <a:noFill/>
              </a:ln>
              <a:solidFill>
                <a:schemeClr val="tx1">
                  <a:lumMod val="95000"/>
                  <a:lumOff val="5000"/>
                </a:schemeClr>
              </a:solidFill>
              <a:effectLst/>
              <a:uLnTx/>
              <a:uFillTx/>
              <a:latin typeface="Arial"/>
              <a:cs typeface="Arial"/>
            </a:endParaRPr>
          </a:p>
        </p:txBody>
      </p:sp>
      <p:sp>
        <p:nvSpPr>
          <p:cNvPr id="9" name="TextBox 8">
            <a:extLst>
              <a:ext uri="{FF2B5EF4-FFF2-40B4-BE49-F238E27FC236}">
                <a16:creationId xmlns:a16="http://schemas.microsoft.com/office/drawing/2014/main" id="{E1F7FD9E-37D0-2440-9C37-16ECC84975A2}"/>
              </a:ext>
            </a:extLst>
          </p:cNvPr>
          <p:cNvSpPr txBox="1"/>
          <p:nvPr/>
        </p:nvSpPr>
        <p:spPr>
          <a:xfrm>
            <a:off x="7397417" y="1828800"/>
            <a:ext cx="3406050" cy="445179"/>
          </a:xfrm>
          <a:prstGeom prst="rect">
            <a:avLst/>
          </a:prstGeom>
          <a:solidFill>
            <a:srgbClr val="A55725"/>
          </a:solidFill>
        </p:spPr>
        <p:txBody>
          <a:bodyPr wrap="square" lIns="121917" tIns="60958" rIns="121917" bIns="60958" rtlCol="0">
            <a:noAutofit/>
          </a:bodyPr>
          <a:lstStyle/>
          <a:p>
            <a:pPr marL="0" indent="0" algn="ctr">
              <a:buNone/>
            </a:pPr>
            <a:r>
              <a:rPr lang="en-US" sz="2400" b="1">
                <a:solidFill>
                  <a:schemeClr val="bg1"/>
                </a:solidFill>
              </a:rPr>
              <a:t>IMPORTANT NOTICE</a:t>
            </a:r>
            <a:endParaRPr lang="en-US" sz="2400" b="1"/>
          </a:p>
        </p:txBody>
      </p:sp>
    </p:spTree>
    <p:extLst>
      <p:ext uri="{BB962C8B-B14F-4D97-AF65-F5344CB8AC3E}">
        <p14:creationId xmlns:p14="http://schemas.microsoft.com/office/powerpoint/2010/main" val="2004212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6196-53AD-9541-98E6-0CEC78114CF4}"/>
              </a:ext>
            </a:extLst>
          </p:cNvPr>
          <p:cNvSpPr>
            <a:spLocks noGrp="1"/>
          </p:cNvSpPr>
          <p:nvPr>
            <p:ph type="title"/>
          </p:nvPr>
        </p:nvSpPr>
        <p:spPr/>
        <p:txBody>
          <a:bodyPr/>
          <a:lstStyle/>
          <a:p>
            <a:r>
              <a:rPr lang="en-US"/>
              <a:t>Reconsideration Response</a:t>
            </a:r>
          </a:p>
        </p:txBody>
      </p:sp>
      <p:sp>
        <p:nvSpPr>
          <p:cNvPr id="3" name="Content Placeholder 2">
            <a:extLst>
              <a:ext uri="{FF2B5EF4-FFF2-40B4-BE49-F238E27FC236}">
                <a16:creationId xmlns:a16="http://schemas.microsoft.com/office/drawing/2014/main" id="{B1BB60C6-45B7-0F4C-BCBD-14516F5ABB42}"/>
              </a:ext>
            </a:extLst>
          </p:cNvPr>
          <p:cNvSpPr>
            <a:spLocks noGrp="1"/>
          </p:cNvSpPr>
          <p:nvPr>
            <p:ph sz="quarter" idx="10"/>
          </p:nvPr>
        </p:nvSpPr>
        <p:spPr>
          <a:xfrm>
            <a:off x="571500" y="1752600"/>
            <a:ext cx="7505700" cy="4114800"/>
          </a:xfrm>
        </p:spPr>
        <p:txBody>
          <a:bodyPr vert="horz" lIns="91440" tIns="45720" rIns="91440" bIns="45720" rtlCol="0" anchor="t">
            <a:normAutofit/>
          </a:bodyPr>
          <a:lstStyle/>
          <a:p>
            <a:r>
              <a:rPr lang="en-US" dirty="0">
                <a:latin typeface="Arial"/>
                <a:cs typeface="Arial"/>
              </a:rPr>
              <a:t>CMS should acknowledge receipt of the reconsideration request within 5 business days through an email.</a:t>
            </a:r>
          </a:p>
          <a:p>
            <a:r>
              <a:rPr lang="en-US" dirty="0">
                <a:latin typeface="Arial"/>
                <a:cs typeface="Arial"/>
              </a:rPr>
              <a:t>Following its review of the request and supporting documentation, reconsideration request decisions are distributed by the MAC and the reconsideration contractor. </a:t>
            </a:r>
            <a:endParaRPr lang="en-US" dirty="0"/>
          </a:p>
          <a:p>
            <a:r>
              <a:rPr lang="en-US" dirty="0"/>
              <a:t>If the decision upholds the finding of non-compliance, a provider may file an appeal with the Provider Reimbursement Review Board.</a:t>
            </a:r>
          </a:p>
        </p:txBody>
      </p:sp>
      <p:pic>
        <p:nvPicPr>
          <p:cNvPr id="4" name="Picture 3" descr="An icon with a desktop computer and an email icon with the CMS logo on the top.">
            <a:extLst>
              <a:ext uri="{FF2B5EF4-FFF2-40B4-BE49-F238E27FC236}">
                <a16:creationId xmlns:a16="http://schemas.microsoft.com/office/drawing/2014/main" id="{F1D22B02-F115-2344-9677-DCB2E7B25E82}"/>
              </a:ext>
            </a:extLst>
          </p:cNvPr>
          <p:cNvPicPr>
            <a:picLocks noChangeAspect="1"/>
          </p:cNvPicPr>
          <p:nvPr/>
        </p:nvPicPr>
        <p:blipFill>
          <a:blip r:embed="rId3"/>
          <a:stretch>
            <a:fillRect/>
          </a:stretch>
        </p:blipFill>
        <p:spPr>
          <a:xfrm>
            <a:off x="7467600" y="1749136"/>
            <a:ext cx="4932123" cy="4114800"/>
          </a:xfrm>
          <a:prstGeom prst="rect">
            <a:avLst/>
          </a:prstGeom>
        </p:spPr>
      </p:pic>
    </p:spTree>
    <p:extLst>
      <p:ext uri="{BB962C8B-B14F-4D97-AF65-F5344CB8AC3E}">
        <p14:creationId xmlns:p14="http://schemas.microsoft.com/office/powerpoint/2010/main" val="2923276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EA9B1-F3B2-3C48-9338-05F75A4C70D2}"/>
              </a:ext>
            </a:extLst>
          </p:cNvPr>
          <p:cNvSpPr>
            <a:spLocks noGrp="1"/>
          </p:cNvSpPr>
          <p:nvPr>
            <p:ph type="title"/>
          </p:nvPr>
        </p:nvSpPr>
        <p:spPr/>
        <p:txBody>
          <a:bodyPr/>
          <a:lstStyle/>
          <a:p>
            <a:r>
              <a:rPr lang="en-US"/>
              <a:t>Reconsideration Process: Do’s and Don’ts</a:t>
            </a:r>
          </a:p>
        </p:txBody>
      </p:sp>
      <p:sp>
        <p:nvSpPr>
          <p:cNvPr id="3" name="Content Placeholder 2">
            <a:extLst>
              <a:ext uri="{FF2B5EF4-FFF2-40B4-BE49-F238E27FC236}">
                <a16:creationId xmlns:a16="http://schemas.microsoft.com/office/drawing/2014/main" id="{09B1ACC2-A87A-1641-9EEC-40A6060CEFD3}"/>
              </a:ext>
            </a:extLst>
          </p:cNvPr>
          <p:cNvSpPr>
            <a:spLocks noGrp="1"/>
          </p:cNvSpPr>
          <p:nvPr>
            <p:ph sz="quarter" idx="10"/>
          </p:nvPr>
        </p:nvSpPr>
        <p:spPr/>
        <p:txBody>
          <a:bodyPr vert="horz" lIns="91440" tIns="45720" rIns="91440" bIns="45720" rtlCol="0" anchor="t">
            <a:normAutofit/>
          </a:bodyPr>
          <a:lstStyle/>
          <a:p>
            <a:r>
              <a:rPr lang="en-US" dirty="0"/>
              <a:t>Do:</a:t>
            </a:r>
          </a:p>
          <a:p>
            <a:pPr lvl="1"/>
            <a:r>
              <a:rPr lang="en-US" dirty="0"/>
              <a:t>Send reports demonstrating compliance with all PHI redacted.</a:t>
            </a:r>
          </a:p>
          <a:p>
            <a:pPr lvl="1"/>
            <a:r>
              <a:rPr lang="en-US" dirty="0">
                <a:latin typeface="Arial"/>
                <a:cs typeface="Arial"/>
              </a:rPr>
              <a:t>Submit your reconsideration request prior</a:t>
            </a:r>
            <a:r>
              <a:rPr lang="en-US" dirty="0">
                <a:solidFill>
                  <a:srgbClr val="262626"/>
                </a:solidFill>
                <a:latin typeface="Arial"/>
                <a:cs typeface="Arial"/>
              </a:rPr>
              <a:t> to</a:t>
            </a:r>
            <a:r>
              <a:rPr lang="en-US" dirty="0">
                <a:solidFill>
                  <a:srgbClr val="FF0000"/>
                </a:solidFill>
                <a:latin typeface="Arial"/>
                <a:cs typeface="Arial"/>
              </a:rPr>
              <a:t> </a:t>
            </a:r>
            <a:r>
              <a:rPr lang="en-US" dirty="0">
                <a:latin typeface="Arial"/>
                <a:cs typeface="Arial"/>
              </a:rPr>
              <a:t>the deadline.</a:t>
            </a:r>
          </a:p>
          <a:p>
            <a:pPr lvl="1"/>
            <a:r>
              <a:rPr lang="en-US" dirty="0"/>
              <a:t>Ensure that you receive an email confirmation of receipt in addition to the automated response from the mailbox.</a:t>
            </a:r>
          </a:p>
          <a:p>
            <a:r>
              <a:rPr lang="en-US" dirty="0"/>
              <a:t>Don’t:</a:t>
            </a:r>
          </a:p>
          <a:p>
            <a:pPr lvl="1"/>
            <a:r>
              <a:rPr lang="en-US" b="1" dirty="0"/>
              <a:t>SUBMIT PHI.</a:t>
            </a:r>
          </a:p>
          <a:p>
            <a:pPr lvl="1"/>
            <a:r>
              <a:rPr lang="en-US" dirty="0"/>
              <a:t>Submit an email that is larger than 20 MB.</a:t>
            </a:r>
          </a:p>
          <a:p>
            <a:pPr lvl="1"/>
            <a:r>
              <a:rPr lang="en-US" dirty="0"/>
              <a:t>Submit reports from third-party vendors.</a:t>
            </a:r>
          </a:p>
        </p:txBody>
      </p:sp>
    </p:spTree>
    <p:extLst>
      <p:ext uri="{BB962C8B-B14F-4D97-AF65-F5344CB8AC3E}">
        <p14:creationId xmlns:p14="http://schemas.microsoft.com/office/powerpoint/2010/main" val="23906607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4550-ED18-A441-8DC8-50F6DB3F03E9}"/>
              </a:ext>
            </a:extLst>
          </p:cNvPr>
          <p:cNvSpPr>
            <a:spLocks noGrp="1"/>
          </p:cNvSpPr>
          <p:nvPr>
            <p:ph type="title"/>
          </p:nvPr>
        </p:nvSpPr>
        <p:spPr/>
        <p:txBody>
          <a:bodyPr/>
          <a:lstStyle/>
          <a:p>
            <a:r>
              <a:rPr lang="en-US"/>
              <a:t>Reconsideration Process: Estimated Timeline</a:t>
            </a:r>
          </a:p>
        </p:txBody>
      </p:sp>
      <p:sp>
        <p:nvSpPr>
          <p:cNvPr id="3" name="Content Placeholder 2">
            <a:extLst>
              <a:ext uri="{FF2B5EF4-FFF2-40B4-BE49-F238E27FC236}">
                <a16:creationId xmlns:a16="http://schemas.microsoft.com/office/drawing/2014/main" id="{21D76031-B4F1-4046-B575-FA2C0436C283}"/>
              </a:ext>
            </a:extLst>
          </p:cNvPr>
          <p:cNvSpPr>
            <a:spLocks noGrp="1"/>
          </p:cNvSpPr>
          <p:nvPr>
            <p:ph sz="quarter" idx="10"/>
          </p:nvPr>
        </p:nvSpPr>
        <p:spPr>
          <a:xfrm>
            <a:off x="571500" y="1752600"/>
            <a:ext cx="8343900" cy="4114800"/>
          </a:xfrm>
        </p:spPr>
        <p:txBody>
          <a:bodyPr>
            <a:normAutofit lnSpcReduction="10000"/>
          </a:bodyPr>
          <a:lstStyle/>
          <a:p>
            <a:r>
              <a:rPr lang="en-US" b="1" dirty="0"/>
              <a:t>June–July: </a:t>
            </a:r>
            <a:r>
              <a:rPr lang="en-US" dirty="0"/>
              <a:t>Non-compliant LTCHs that failed to meet QRP requirements are notified.</a:t>
            </a:r>
          </a:p>
          <a:p>
            <a:r>
              <a:rPr lang="en-US" b="1" dirty="0"/>
              <a:t>July–August: </a:t>
            </a:r>
            <a:r>
              <a:rPr lang="en-US" dirty="0"/>
              <a:t>Reconsideration requests are due to CMS no later than 30 days from the date on the notification of non-compliance.</a:t>
            </a:r>
          </a:p>
          <a:p>
            <a:pPr lvl="1"/>
            <a:r>
              <a:rPr lang="en-US" dirty="0"/>
              <a:t>CMS provides an email acknowledgement within 5 business days upon receipt of reconsideration request.</a:t>
            </a:r>
          </a:p>
          <a:p>
            <a:pPr marL="400050"/>
            <a:r>
              <a:rPr lang="en-US" b="1" dirty="0"/>
              <a:t>September: </a:t>
            </a:r>
            <a:r>
              <a:rPr lang="en-US" dirty="0"/>
              <a:t>CMS notifies LTCHs of the decision on reconsideration requests.</a:t>
            </a:r>
          </a:p>
          <a:p>
            <a:pPr marL="400050"/>
            <a:r>
              <a:rPr lang="en-US" b="1" dirty="0"/>
              <a:t>October: </a:t>
            </a:r>
            <a:r>
              <a:rPr lang="en-US" dirty="0"/>
              <a:t>APU penalty imposed on LTCHs found to be non-compliant with QRP requirements.</a:t>
            </a:r>
          </a:p>
        </p:txBody>
      </p:sp>
      <p:pic>
        <p:nvPicPr>
          <p:cNvPr id="4" name="Picture 3" descr="An image of a calendar with a magnifying glass and clock face with the words &quot;Estimated Timelines&quot; above.">
            <a:extLst>
              <a:ext uri="{FF2B5EF4-FFF2-40B4-BE49-F238E27FC236}">
                <a16:creationId xmlns:a16="http://schemas.microsoft.com/office/drawing/2014/main" id="{49C420A3-E58B-E140-A8A1-857FBA94962C}"/>
              </a:ext>
            </a:extLst>
          </p:cNvPr>
          <p:cNvPicPr>
            <a:picLocks noChangeAspect="1"/>
          </p:cNvPicPr>
          <p:nvPr/>
        </p:nvPicPr>
        <p:blipFill>
          <a:blip r:embed="rId3"/>
          <a:stretch>
            <a:fillRect/>
          </a:stretch>
        </p:blipFill>
        <p:spPr>
          <a:xfrm>
            <a:off x="8458200" y="1251857"/>
            <a:ext cx="4038600" cy="4615543"/>
          </a:xfrm>
          <a:prstGeom prst="rect">
            <a:avLst/>
          </a:prstGeom>
        </p:spPr>
      </p:pic>
    </p:spTree>
    <p:extLst>
      <p:ext uri="{BB962C8B-B14F-4D97-AF65-F5344CB8AC3E}">
        <p14:creationId xmlns:p14="http://schemas.microsoft.com/office/powerpoint/2010/main" val="735096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41E1-5520-4C44-9BF9-4DC2B3AF81FF}"/>
              </a:ext>
            </a:extLst>
          </p:cNvPr>
          <p:cNvSpPr>
            <a:spLocks noGrp="1"/>
          </p:cNvSpPr>
          <p:nvPr>
            <p:ph type="title"/>
          </p:nvPr>
        </p:nvSpPr>
        <p:spPr/>
        <p:txBody>
          <a:bodyPr/>
          <a:lstStyle/>
          <a:p>
            <a:r>
              <a:rPr lang="en-US"/>
              <a:t>Annual Payment Update (APU)</a:t>
            </a:r>
          </a:p>
        </p:txBody>
      </p:sp>
      <p:sp>
        <p:nvSpPr>
          <p:cNvPr id="3" name="Content Placeholder 2">
            <a:extLst>
              <a:ext uri="{FF2B5EF4-FFF2-40B4-BE49-F238E27FC236}">
                <a16:creationId xmlns:a16="http://schemas.microsoft.com/office/drawing/2014/main" id="{6F0E5F3A-0085-7549-86C2-A9B47C5DACC4}"/>
              </a:ext>
            </a:extLst>
          </p:cNvPr>
          <p:cNvSpPr>
            <a:spLocks noGrp="1"/>
          </p:cNvSpPr>
          <p:nvPr>
            <p:ph sz="quarter" idx="10"/>
          </p:nvPr>
        </p:nvSpPr>
        <p:spPr>
          <a:xfrm>
            <a:off x="571500" y="1752600"/>
            <a:ext cx="8001000" cy="4114800"/>
          </a:xfrm>
        </p:spPr>
        <p:txBody>
          <a:bodyPr vert="horz" lIns="91440" tIns="45720" rIns="91440" bIns="45720" rtlCol="0" anchor="t">
            <a:noAutofit/>
          </a:bodyPr>
          <a:lstStyle/>
          <a:p>
            <a:r>
              <a:rPr lang="en-US" dirty="0">
                <a:latin typeface="Arial"/>
                <a:cs typeface="Arial"/>
              </a:rPr>
              <a:t>CMS annually updates the Medicare fee-for-service prospective payment rates provided to LTCHs that</a:t>
            </a:r>
            <a:r>
              <a:rPr lang="en-US" dirty="0">
                <a:solidFill>
                  <a:srgbClr val="FF0000"/>
                </a:solidFill>
                <a:latin typeface="Arial"/>
                <a:cs typeface="Arial"/>
              </a:rPr>
              <a:t> </a:t>
            </a:r>
            <a:r>
              <a:rPr lang="en-US" dirty="0">
                <a:latin typeface="Arial"/>
                <a:cs typeface="Arial"/>
              </a:rPr>
              <a:t>are billing MACs for services provided to Medicare beneficiaries. This is called the LTCH APU. </a:t>
            </a:r>
            <a:endParaRPr lang="en-US" dirty="0"/>
          </a:p>
          <a:p>
            <a:r>
              <a:rPr lang="en-US" dirty="0">
                <a:latin typeface="Arial"/>
                <a:cs typeface="Arial"/>
              </a:rPr>
              <a:t>This APU occurs on a FY basis, on</a:t>
            </a:r>
            <a:r>
              <a:rPr lang="en-US" dirty="0">
                <a:solidFill>
                  <a:srgbClr val="FF0000"/>
                </a:solidFill>
                <a:latin typeface="Arial"/>
                <a:cs typeface="Arial"/>
              </a:rPr>
              <a:t> </a:t>
            </a:r>
            <a:r>
              <a:rPr lang="en-US" dirty="0">
                <a:latin typeface="Arial"/>
                <a:cs typeface="Arial"/>
              </a:rPr>
              <a:t>October 1.</a:t>
            </a:r>
          </a:p>
          <a:p>
            <a:r>
              <a:rPr lang="en-US" dirty="0">
                <a:latin typeface="Arial"/>
                <a:cs typeface="Arial"/>
              </a:rPr>
              <a:t>LTCHs that do not meet the reporting requirements of the LTCH QRP are subject to a 2-percentage point reduction in their APU.</a:t>
            </a:r>
            <a:endParaRPr lang="en-US" dirty="0"/>
          </a:p>
          <a:p>
            <a:endParaRPr lang="en-US" dirty="0"/>
          </a:p>
        </p:txBody>
      </p:sp>
      <p:pic>
        <p:nvPicPr>
          <p:cNvPr id="4" name="Picture 3" descr="An image of a compass with the arrow pointing to the word, &quot;compliance.&quot;">
            <a:extLst>
              <a:ext uri="{FF2B5EF4-FFF2-40B4-BE49-F238E27FC236}">
                <a16:creationId xmlns:a16="http://schemas.microsoft.com/office/drawing/2014/main" id="{2038FE5E-0A5F-024E-8D6A-B2A9D9A55790}"/>
              </a:ext>
            </a:extLst>
          </p:cNvPr>
          <p:cNvPicPr>
            <a:picLocks noChangeAspect="1"/>
          </p:cNvPicPr>
          <p:nvPr/>
        </p:nvPicPr>
        <p:blipFill>
          <a:blip r:embed="rId2"/>
          <a:stretch>
            <a:fillRect/>
          </a:stretch>
        </p:blipFill>
        <p:spPr>
          <a:xfrm>
            <a:off x="8404860" y="2805112"/>
            <a:ext cx="3215640" cy="2009775"/>
          </a:xfrm>
          <a:prstGeom prst="rect">
            <a:avLst/>
          </a:prstGeom>
        </p:spPr>
      </p:pic>
    </p:spTree>
    <p:extLst>
      <p:ext uri="{BB962C8B-B14F-4D97-AF65-F5344CB8AC3E}">
        <p14:creationId xmlns:p14="http://schemas.microsoft.com/office/powerpoint/2010/main" val="37937713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817A7-A23A-4E4E-8E0C-4457248F4065}"/>
              </a:ext>
            </a:extLst>
          </p:cNvPr>
          <p:cNvSpPr>
            <a:spLocks noGrp="1"/>
          </p:cNvSpPr>
          <p:nvPr>
            <p:ph type="title"/>
          </p:nvPr>
        </p:nvSpPr>
        <p:spPr/>
        <p:txBody>
          <a:bodyPr/>
          <a:lstStyle/>
          <a:p>
            <a:r>
              <a:rPr lang="en-US"/>
              <a:t>Which of the following statements regarding the reconsideration process is </a:t>
            </a:r>
            <a:r>
              <a:rPr lang="en-US" b="1"/>
              <a:t>false</a:t>
            </a:r>
            <a:r>
              <a:rPr lang="en-US"/>
              <a:t>? </a:t>
            </a:r>
            <a:endParaRPr lang="en-US">
              <a:solidFill>
                <a:srgbClr val="FF0000"/>
              </a:solidFill>
            </a:endParaRPr>
          </a:p>
        </p:txBody>
      </p:sp>
      <p:sp>
        <p:nvSpPr>
          <p:cNvPr id="3" name="Content Placeholder 2">
            <a:extLst>
              <a:ext uri="{FF2B5EF4-FFF2-40B4-BE49-F238E27FC236}">
                <a16:creationId xmlns:a16="http://schemas.microsoft.com/office/drawing/2014/main" id="{28C0B061-995A-124F-A452-A276DC30C2DC}"/>
              </a:ext>
            </a:extLst>
          </p:cNvPr>
          <p:cNvSpPr>
            <a:spLocks noGrp="1"/>
          </p:cNvSpPr>
          <p:nvPr>
            <p:ph sz="quarter" idx="10"/>
          </p:nvPr>
        </p:nvSpPr>
        <p:spPr/>
        <p:txBody>
          <a:bodyPr/>
          <a:lstStyle/>
          <a:p>
            <a:r>
              <a:rPr lang="en-US" dirty="0"/>
              <a:t>LTCHs have 30 days to submit a reconsideration request.</a:t>
            </a:r>
          </a:p>
          <a:p>
            <a:r>
              <a:rPr lang="en-US" dirty="0"/>
              <a:t>CMS will contact the LTCH if it has further questions.</a:t>
            </a:r>
          </a:p>
          <a:p>
            <a:r>
              <a:rPr lang="en-US" dirty="0"/>
              <a:t>Requests can only be sent by email.</a:t>
            </a:r>
          </a:p>
          <a:p>
            <a:r>
              <a:rPr lang="en-US" dirty="0"/>
              <a:t>CMS issues a decision via a letter from the MACs and CMS. </a:t>
            </a:r>
          </a:p>
        </p:txBody>
      </p:sp>
      <p:sp>
        <p:nvSpPr>
          <p:cNvPr id="4" name="Text Placeholder 3">
            <a:extLst>
              <a:ext uri="{FF2B5EF4-FFF2-40B4-BE49-F238E27FC236}">
                <a16:creationId xmlns:a16="http://schemas.microsoft.com/office/drawing/2014/main" id="{D0A9A2FB-38D2-7240-8E94-A81A651C3363}"/>
              </a:ext>
            </a:extLst>
          </p:cNvPr>
          <p:cNvSpPr>
            <a:spLocks noGrp="1"/>
          </p:cNvSpPr>
          <p:nvPr>
            <p:ph type="body" sz="quarter" idx="11"/>
          </p:nvPr>
        </p:nvSpPr>
        <p:spPr/>
        <p:txBody>
          <a:bodyPr vert="horz" wrap="none" lIns="91440" tIns="45720" rIns="91440" bIns="45720" rtlCol="0" anchor="t">
            <a:noAutofit/>
          </a:bodyPr>
          <a:lstStyle/>
          <a:p>
            <a:r>
              <a:rPr lang="en-US">
                <a:latin typeface="Arial"/>
                <a:cs typeface="Arial"/>
              </a:rPr>
              <a:t>7</a:t>
            </a:r>
          </a:p>
        </p:txBody>
      </p:sp>
    </p:spTree>
    <p:extLst>
      <p:ext uri="{BB962C8B-B14F-4D97-AF65-F5344CB8AC3E}">
        <p14:creationId xmlns:p14="http://schemas.microsoft.com/office/powerpoint/2010/main" val="2072501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AE81-BB70-486A-B1C9-21AE16D9627B}"/>
              </a:ext>
            </a:extLst>
          </p:cNvPr>
          <p:cNvSpPr>
            <a:spLocks noGrp="1"/>
          </p:cNvSpPr>
          <p:nvPr>
            <p:ph type="title"/>
          </p:nvPr>
        </p:nvSpPr>
        <p:spPr/>
        <p:txBody>
          <a:bodyPr>
            <a:normAutofit/>
          </a:bodyPr>
          <a:lstStyle/>
          <a:p>
            <a:r>
              <a:rPr lang="en-US">
                <a:latin typeface="Arial"/>
                <a:cs typeface="Arial"/>
              </a:rPr>
              <a:t>Which of the following statements regarding the reconsideration process is </a:t>
            </a:r>
            <a:r>
              <a:rPr lang="en-US" b="1">
                <a:latin typeface="Arial"/>
                <a:cs typeface="Arial"/>
              </a:rPr>
              <a:t>false</a:t>
            </a:r>
            <a:r>
              <a:rPr lang="en-US">
                <a:latin typeface="Arial"/>
                <a:cs typeface="Arial"/>
              </a:rPr>
              <a:t>? (cont.)</a:t>
            </a:r>
            <a:endParaRPr lang="en-US"/>
          </a:p>
        </p:txBody>
      </p:sp>
      <p:sp>
        <p:nvSpPr>
          <p:cNvPr id="3" name="Content Placeholder 2">
            <a:extLst>
              <a:ext uri="{FF2B5EF4-FFF2-40B4-BE49-F238E27FC236}">
                <a16:creationId xmlns:a16="http://schemas.microsoft.com/office/drawing/2014/main" id="{74F18839-0BF6-435C-8758-F35AA5ED643C}"/>
              </a:ext>
            </a:extLst>
          </p:cNvPr>
          <p:cNvSpPr>
            <a:spLocks noGrp="1"/>
          </p:cNvSpPr>
          <p:nvPr>
            <p:ph sz="quarter" idx="10"/>
          </p:nvPr>
        </p:nvSpPr>
        <p:spPr/>
        <p:txBody>
          <a:bodyPr/>
          <a:lstStyle/>
          <a:p>
            <a:r>
              <a:rPr lang="en-US" dirty="0"/>
              <a:t>LTCHs have 30 days to submit a reconsideration request.</a:t>
            </a:r>
          </a:p>
          <a:p>
            <a:r>
              <a:rPr lang="en-US" b="1" dirty="0"/>
              <a:t>CMS will contact the LTCH if it has further questions.</a:t>
            </a:r>
          </a:p>
          <a:p>
            <a:r>
              <a:rPr lang="en-US" dirty="0"/>
              <a:t>Requests can only be sent by email.</a:t>
            </a:r>
          </a:p>
          <a:p>
            <a:r>
              <a:rPr lang="en-US" dirty="0"/>
              <a:t>CMS issues a decision via a letter from the MACs and CMS.</a:t>
            </a:r>
          </a:p>
        </p:txBody>
      </p:sp>
      <p:sp>
        <p:nvSpPr>
          <p:cNvPr id="8" name="Text Placeholder 7">
            <a:extLst>
              <a:ext uri="{FF2B5EF4-FFF2-40B4-BE49-F238E27FC236}">
                <a16:creationId xmlns:a16="http://schemas.microsoft.com/office/drawing/2014/main" id="{6FBCAD50-66F1-48E5-A777-7B0B53389C39}"/>
              </a:ext>
            </a:extLst>
          </p:cNvPr>
          <p:cNvSpPr>
            <a:spLocks noGrp="1"/>
          </p:cNvSpPr>
          <p:nvPr>
            <p:ph type="body" sz="quarter" idx="11"/>
          </p:nvPr>
        </p:nvSpPr>
        <p:spPr/>
        <p:txBody>
          <a:bodyPr/>
          <a:lstStyle/>
          <a:p>
            <a:r>
              <a:rPr lang="en-US"/>
              <a:t>7</a:t>
            </a:r>
          </a:p>
        </p:txBody>
      </p:sp>
      <p:pic>
        <p:nvPicPr>
          <p:cNvPr id="25" name="Picture 24">
            <a:extLst>
              <a:ext uri="{FF2B5EF4-FFF2-40B4-BE49-F238E27FC236}">
                <a16:creationId xmlns:a16="http://schemas.microsoft.com/office/drawing/2014/main" id="{8D411445-4976-4F7B-B681-0A50BB9C4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489" y="2414753"/>
            <a:ext cx="660299" cy="660299"/>
          </a:xfrm>
          <a:prstGeom prst="rect">
            <a:avLst/>
          </a:prstGeom>
        </p:spPr>
      </p:pic>
    </p:spTree>
    <p:custDataLst>
      <p:tags r:id="rId1"/>
    </p:custDataLst>
    <p:extLst>
      <p:ext uri="{BB962C8B-B14F-4D97-AF65-F5344CB8AC3E}">
        <p14:creationId xmlns:p14="http://schemas.microsoft.com/office/powerpoint/2010/main" val="24179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6667"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ppt_x"/>
                                          </p:val>
                                        </p:tav>
                                        <p:tav tm="100000">
                                          <p:val>
                                            <p:strVal val="#ppt_x"/>
                                          </p:val>
                                        </p:tav>
                                      </p:tavLst>
                                    </p:anim>
                                    <p:anim calcmode="lin" valueType="num">
                                      <p:cBhvr additive="base">
                                        <p:cTn id="8"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iDzFNF2t"/>
  <p:tag name="ARTICULATE_DESIGN_ID_1_OFFICE THEME" val="tIMnIIuf"/>
  <p:tag name="ARTICULATE_DESIGN_ID_3_OFFICE THEME" val="rfNGI5Cp"/>
  <p:tag name="ARTICULATE_SLIDE_THUMBNAIL_REFRESH" val="1"/>
  <p:tag name="ARTICULATE_DESIGN_ID_4_OFFICE THEME" val="QGJo2BSw"/>
  <p:tag name="ARTICULATE_DESIGN_ID_2_OFFICE THEME" val="wVdBP4Gb"/>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lIns="121917" tIns="60958" rIns="121917" bIns="60958">
        <a:noAutofit/>
      </a:bodyPr>
      <a:lstStyle>
        <a:defPPr marL="0" indent="0" algn="ctr">
          <a:buNone/>
          <a:defRPr sz="4800" b="1" dirty="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aredWithUsers xmlns="7161da51-d1ef-46ba-b065-317ec8901479">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EAA0E145A8F34DA5F2189A0CF425E1" ma:contentTypeVersion="12" ma:contentTypeDescription="Create a new document." ma:contentTypeScope="" ma:versionID="9f900d4ee00247b04a172ec641780e1f">
  <xsd:schema xmlns:xsd="http://www.w3.org/2001/XMLSchema" xmlns:xs="http://www.w3.org/2001/XMLSchema" xmlns:p="http://schemas.microsoft.com/office/2006/metadata/properties" xmlns:ns2="c9ee9896-6be3-44d4-b87d-ab965a5fa4df" xmlns:ns3="7161da51-d1ef-46ba-b065-317ec8901479" targetNamespace="http://schemas.microsoft.com/office/2006/metadata/properties" ma:root="true" ma:fieldsID="cd3e56187d8c00d24a07f0ce40f5d525" ns2:_="" ns3:_="">
    <xsd:import namespace="c9ee9896-6be3-44d4-b87d-ab965a5fa4df"/>
    <xsd:import namespace="7161da51-d1ef-46ba-b065-317ec89014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ee9896-6be3-44d4-b87d-ab965a5fa4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61da51-d1ef-46ba-b065-317ec89014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D814FD-7ADE-4A0B-969C-17F8C6BFE948}">
  <ds:schemaRefs>
    <ds:schemaRef ds:uri="http://schemas.microsoft.com/sharepoint/v3/contenttype/forms"/>
  </ds:schemaRefs>
</ds:datastoreItem>
</file>

<file path=customXml/itemProps2.xml><?xml version="1.0" encoding="utf-8"?>
<ds:datastoreItem xmlns:ds="http://schemas.openxmlformats.org/officeDocument/2006/customXml" ds:itemID="{D1005DAA-E94F-4D42-9348-D20C549821A9}">
  <ds:schemaRefs>
    <ds:schemaRef ds:uri="http://schemas.microsoft.com/office/2006/documentManagement/types"/>
    <ds:schemaRef ds:uri="c9ee9896-6be3-44d4-b87d-ab965a5fa4df"/>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7161da51-d1ef-46ba-b065-317ec8901479"/>
    <ds:schemaRef ds:uri="http://www.w3.org/XML/1998/namespace"/>
  </ds:schemaRefs>
</ds:datastoreItem>
</file>

<file path=customXml/itemProps3.xml><?xml version="1.0" encoding="utf-8"?>
<ds:datastoreItem xmlns:ds="http://schemas.openxmlformats.org/officeDocument/2006/customXml" ds:itemID="{BA7FD356-D351-4BC6-851B-5BEF5BFAD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ee9896-6be3-44d4-b87d-ab965a5fa4df"/>
    <ds:schemaRef ds:uri="7161da51-d1ef-46ba-b065-317ec89014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658</TotalTime>
  <Words>8341</Words>
  <Application>Microsoft Office PowerPoint</Application>
  <PresentationFormat>Widescreen</PresentationFormat>
  <Paragraphs>845</Paragraphs>
  <Slides>107</Slides>
  <Notes>91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107</vt:i4>
      </vt:variant>
    </vt:vector>
  </HeadingPairs>
  <TitlesOfParts>
    <vt:vector size="113" baseType="lpstr">
      <vt:lpstr>Arial</vt:lpstr>
      <vt:lpstr>Calibri</vt:lpstr>
      <vt:lpstr>Courier New</vt:lpstr>
      <vt:lpstr>Helvetica</vt:lpstr>
      <vt:lpstr>Segoe UI</vt:lpstr>
      <vt:lpstr>Office Theme</vt:lpstr>
      <vt:lpstr>PowerPoint Presentation</vt:lpstr>
      <vt:lpstr>PowerPoint Presentation</vt:lpstr>
      <vt:lpstr>Disclaimer</vt:lpstr>
      <vt:lpstr>Today’s Agenda</vt:lpstr>
      <vt:lpstr>Objectives</vt:lpstr>
      <vt:lpstr>Today’s Presenters</vt:lpstr>
      <vt:lpstr>Acronyms in This Presentation</vt:lpstr>
      <vt:lpstr>Acronyms in This Presentation (cont. 1)</vt:lpstr>
      <vt:lpstr>Acronyms in This Presentation (cont. 2) </vt:lpstr>
      <vt:lpstr>Help During the Presentation</vt:lpstr>
      <vt:lpstr>Closed Captioning Is Available</vt:lpstr>
      <vt:lpstr>Interactive Polling</vt:lpstr>
      <vt:lpstr>How many people (including you) are joining this webinar together in the same room?</vt:lpstr>
      <vt:lpstr>Which President signed Medicare into law?</vt:lpstr>
      <vt:lpstr>Which President signed Medicare into law? (cont.)</vt:lpstr>
      <vt:lpstr>Who was enrolled as the very first Medicare beneficiary by President Johnson?</vt:lpstr>
      <vt:lpstr>Who was enrolled as the very first Medicare beneficiary by President Johnson? (cont.)</vt:lpstr>
      <vt:lpstr>PowerPoint Presentation</vt:lpstr>
      <vt:lpstr>What Is the LTCH QRP?</vt:lpstr>
      <vt:lpstr>CMS Quality Goals</vt:lpstr>
      <vt:lpstr>LTCH QRP Requirements</vt:lpstr>
      <vt:lpstr>LTCH QRP Life Cycle</vt:lpstr>
      <vt:lpstr>PowerPoint Presentation</vt:lpstr>
      <vt:lpstr>The LTCH CARE Data Set (LCDS)</vt:lpstr>
      <vt:lpstr>LCDS Submission Requirements for the LTCH QRP</vt:lpstr>
      <vt:lpstr>LCDS Submission Requirements for the LTCH QRP (cont.)</vt:lpstr>
      <vt:lpstr>NHSN Submission Requirements </vt:lpstr>
      <vt:lpstr>NHSN Submission Requirements (cont.)</vt:lpstr>
      <vt:lpstr>LTCH QRP Assessment-Based QMs </vt:lpstr>
      <vt:lpstr>LTCH QRP Assessment-Based QMs (cont. 1) </vt:lpstr>
      <vt:lpstr>LTCH QRP Assessment-Based QMs (cont. 2) </vt:lpstr>
      <vt:lpstr>LTCH QRP Assessment-Based QMs (cont. 3) </vt:lpstr>
      <vt:lpstr>LTCH QRP Claims-Based QMs </vt:lpstr>
      <vt:lpstr>LTCH QRP NHSN QMs </vt:lpstr>
      <vt:lpstr>LCDS Data Submission Deadlines </vt:lpstr>
      <vt:lpstr>Temporary LTCH QRP Exceptions Due to COVID-19 </vt:lpstr>
      <vt:lpstr>Impact of LTCH QRP Exceptions Due to COVID-19 on Public Reporting </vt:lpstr>
      <vt:lpstr>LTCH QRP Data Submission Thresholds</vt:lpstr>
      <vt:lpstr>LTCH QRP Data Submission Thresholds (cont.)</vt:lpstr>
      <vt:lpstr>Impact of LTCH QRP Exceptions Due to COVID-19 on Public Reporting (cont. 1) </vt:lpstr>
      <vt:lpstr>Impact of LTCH QRP Exceptions Due to COVID-19 on Public Reporting (cont. 2) </vt:lpstr>
      <vt:lpstr>LCDS Reporting Requirements</vt:lpstr>
      <vt:lpstr>LCDS Admission Assessment</vt:lpstr>
      <vt:lpstr>LCDS Admission Assessment (cont.)</vt:lpstr>
      <vt:lpstr>LCDS Planned Discharge Assessment</vt:lpstr>
      <vt:lpstr>LCDS Planned Discharge Assessment (cont.)</vt:lpstr>
      <vt:lpstr>LCDS Unplanned Discharge Assessment</vt:lpstr>
      <vt:lpstr>LCDS Unplanned Discharge Assessment (cont.)</vt:lpstr>
      <vt:lpstr>LCDS Expired Assessment</vt:lpstr>
      <vt:lpstr>Interrupted Stay and LCDS Assessment Completion</vt:lpstr>
      <vt:lpstr>Where to Submit Data </vt:lpstr>
      <vt:lpstr>How to Ensure That Data Submitted Are Accepted</vt:lpstr>
      <vt:lpstr>Where do you submit LCDS for the LTCH QRP?</vt:lpstr>
      <vt:lpstr>Where do you submit LCDS for the LTCH QRP? (cont.)</vt:lpstr>
      <vt:lpstr>PowerPoint Presentation</vt:lpstr>
      <vt:lpstr>How to Access iQIES Reports</vt:lpstr>
      <vt:lpstr>How to Access iQIES Reports (cont.)</vt:lpstr>
      <vt:lpstr>Public Reporting </vt:lpstr>
      <vt:lpstr>Final Validation, Review and Correct, and Provider Threshold Reports</vt:lpstr>
      <vt:lpstr>LCDS Final Validation Report (FVR)</vt:lpstr>
      <vt:lpstr>How to Access the LCDS FVR</vt:lpstr>
      <vt:lpstr>Example: LTCH Provider FVR</vt:lpstr>
      <vt:lpstr>Errors and Warnings on the LTCH FVR</vt:lpstr>
      <vt:lpstr>Fatal File Errors</vt:lpstr>
      <vt:lpstr>Fatal Record Errors</vt:lpstr>
      <vt:lpstr>Fatal Record Errors (cont.)</vt:lpstr>
      <vt:lpstr>Nonfatal Errors or Warnings</vt:lpstr>
      <vt:lpstr>Example: Error/Warning</vt:lpstr>
      <vt:lpstr>Review and Correct Report</vt:lpstr>
      <vt:lpstr>Review and Correct Report (cont. 1)</vt:lpstr>
      <vt:lpstr>Review and Correct Report (cont. 2)</vt:lpstr>
      <vt:lpstr>Data Collection/Correction Periods</vt:lpstr>
      <vt:lpstr>Example: Review and Correct Facility-Level Data</vt:lpstr>
      <vt:lpstr>Example: Review and Correct Patient-Level Data</vt:lpstr>
      <vt:lpstr>LTCH Provider Threshold Report (PTR) </vt:lpstr>
      <vt:lpstr>Example: LTCH PTR</vt:lpstr>
      <vt:lpstr>iQIES Reports Training</vt:lpstr>
      <vt:lpstr>Which report provides detailed information about the status of select submission files?</vt:lpstr>
      <vt:lpstr>Which report provides detailed information about the status of select submission files? (cont.)</vt:lpstr>
      <vt:lpstr>Which of the following statements regarding the Review and Correct Report is false?</vt:lpstr>
      <vt:lpstr>Which of the following statements regarding the Review and Correct Report is false? (cont.)</vt:lpstr>
      <vt:lpstr>PowerPoint Presentation</vt:lpstr>
      <vt:lpstr>LTCH QRP LCDS Compliance</vt:lpstr>
      <vt:lpstr>LCDS Threshold Calculation</vt:lpstr>
      <vt:lpstr>LCDS Threshold Calculation Example</vt:lpstr>
      <vt:lpstr>LTCH QRP NHSN Compliance</vt:lpstr>
      <vt:lpstr>LTCH QRP Non-Compliance</vt:lpstr>
      <vt:lpstr>What is Reconsideration?</vt:lpstr>
      <vt:lpstr>Why Would a LTCH Submit a Reconsideration Request?</vt:lpstr>
      <vt:lpstr>Creating a Reconsideration Request</vt:lpstr>
      <vt:lpstr>Creating a Reconsideration Request (cont. 1)</vt:lpstr>
      <vt:lpstr>Creating a Reconsideration Request (cont. 2)</vt:lpstr>
      <vt:lpstr>Creating a Reconsideration Request (cont. 3)</vt:lpstr>
      <vt:lpstr>Reconsideration Response</vt:lpstr>
      <vt:lpstr>Reconsideration Process: Do’s and Don’ts</vt:lpstr>
      <vt:lpstr>Reconsideration Process: Estimated Timeline</vt:lpstr>
      <vt:lpstr>Annual Payment Update (APU)</vt:lpstr>
      <vt:lpstr>Which of the following statements regarding the reconsideration process is false? </vt:lpstr>
      <vt:lpstr>Which of the following statements regarding the reconsideration process is false? (cont.)</vt:lpstr>
      <vt:lpstr>Relationship Between Quality Reporting and APU: LTCH QRP Life Cycle</vt:lpstr>
      <vt:lpstr>PowerPoint Presentation</vt:lpstr>
      <vt:lpstr>Resources</vt:lpstr>
      <vt:lpstr>Resources (cont.)</vt:lpstr>
      <vt:lpstr>Help Desk Assistance</vt:lpstr>
      <vt:lpstr>Previous Trainings</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Centers for Medicare &amp; Medicaid Services</dc:creator>
  <cp:keywords>CMS, Home Health, Training, PAC Training</cp:keywords>
  <cp:lastModifiedBy>Jacque Stempinski</cp:lastModifiedBy>
  <cp:revision>265</cp:revision>
  <cp:lastPrinted>2018-07-06T20:08:51Z</cp:lastPrinted>
  <dcterms:created xsi:type="dcterms:W3CDTF">2016-07-01T17:49:15Z</dcterms:created>
  <dcterms:modified xsi:type="dcterms:W3CDTF">2021-04-14T20:10:12Z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0x01010024EAA0E145A8F34DA5F2189A0CF425E1</vt:lpwstr>
  </property>
  <property fmtid="{D5CDD505-2E9C-101B-9397-08002B2CF9AE}" pid="3" name="ArticulateGUID">
    <vt:lpwstr>DC5CBCE2-9B40-4E95-914C-931C5A304C2B</vt:lpwstr>
  </property>
  <property fmtid="{D5CDD505-2E9C-101B-9397-08002B2CF9AE}" pid="4" name="ArticulatePath">
    <vt:lpwstr>HH_QRP_Section_J_v5_JILL</vt:lpwstr>
  </property>
  <property fmtid="{D5CDD505-2E9C-101B-9397-08002B2CF9AE}" pid="5" name="Order">
    <vt:r8>2175600</vt:r8>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ies>
</file>