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95" r:id="rId6"/>
    <p:sldId id="296" r:id="rId7"/>
    <p:sldId id="297" r:id="rId8"/>
    <p:sldId id="298" r:id="rId9"/>
    <p:sldId id="299" r:id="rId10"/>
    <p:sldId id="300" r:id="rId11"/>
    <p:sldId id="301" r:id="rId12"/>
    <p:sldId id="302" r:id="rId13"/>
    <p:sldId id="303" r:id="rId14"/>
    <p:sldId id="3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520" userDrawn="1">
          <p15:clr>
            <a:srgbClr val="A4A3A4"/>
          </p15:clr>
        </p15:guide>
        <p15:guide id="3" pos="7008" userDrawn="1">
          <p15:clr>
            <a:srgbClr val="A4A3A4"/>
          </p15:clr>
        </p15:guide>
        <p15:guide id="4" pos="3816" userDrawn="1">
          <p15:clr>
            <a:srgbClr val="A4A3A4"/>
          </p15:clr>
        </p15:guide>
        <p15:guide id="5" orient="horz" pos="3864" userDrawn="1">
          <p15:clr>
            <a:srgbClr val="A4A3A4"/>
          </p15:clr>
        </p15:guide>
        <p15:guide id="6" orient="horz" pos="1200" userDrawn="1">
          <p15:clr>
            <a:srgbClr val="A4A3A4"/>
          </p15:clr>
        </p15:guide>
        <p15:guide id="7" pos="4560" userDrawn="1">
          <p15:clr>
            <a:srgbClr val="A4A3A4"/>
          </p15:clr>
        </p15:guide>
        <p15:guide id="8" orient="horz" pos="72" userDrawn="1">
          <p15:clr>
            <a:srgbClr val="A4A3A4"/>
          </p15:clr>
        </p15:guide>
        <p15:guide id="9" pos="1200" userDrawn="1">
          <p15:clr>
            <a:srgbClr val="A4A3A4"/>
          </p15:clr>
        </p15:guide>
        <p15:guide id="10" orient="horz" pos="264" userDrawn="1">
          <p15:clr>
            <a:srgbClr val="A4A3A4"/>
          </p15:clr>
        </p15:guide>
        <p15:guide id="11" orient="horz" pos="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BB063D-C9D8-75F0-65FB-608151AC73F0}" name="Alexandre Bentaieb (Ketchum)" initials="AB(" userId="S::alexandre.bentaieb@ketchum.com::0fd0c3f9-b2cf-47ea-971f-28a3cae8359c" providerId="AD"/>
  <p188:author id="{D85CC866-0762-E3B5-6971-AE4939745818}" name="Shannon Benson (Ketchum)" initials="SB(" userId="S::shannon.benson@ketchum.com::50d0f860-ea42-4eb5-bb84-afc47ac9f816" providerId="AD"/>
  <p188:author id="{1CD5B46D-C36E-AA07-17F6-AD0942C44905}" name="Jaime Hart (Ketchum)" initials="JH(" userId="S::jaime.hart@ketchum.com::555cbe87-1b9f-4276-aa72-173728e64add" providerId="AD"/>
  <p188:author id="{8E81668E-2634-A428-3900-711C9438CD9A}" name="Jocelyn Broth (Ketchum)" initials="J(" userId="S::jocelyn.broth@ketchum.com::0552aebc-44d8-4d32-a63d-9c126df1d1d2" providerId="AD"/>
  <p188:author id="{03F1D494-6E1B-7DF0-B9CD-4FEBA5D9AEC2}" name="Bora Lee" initials="BL" userId="Bora Lee" providerId="None"/>
  <p188:author id="{ABEB52AE-1810-41EF-073D-038D6509DF6F}" name="Caroline Wagner (Ketchum)" initials="CW(" userId="S::caroline.wagner@ketchum.com::64aa1cb0-1cd5-44b7-88d2-91a69907c2c2" providerId="AD"/>
  <p188:author id="{1F2FD4DD-7DF9-67E1-3EB8-060B37F36036}" name="Bora Lee (Ketchum)" initials="BL(" userId="S::bora.lee@ketchum.com::44453894-0c23-4ea4-9937-77a801b27fbd" providerId="AD"/>
  <p188:author id="{45850CDE-FAB0-8363-7B0D-C4B2DE388AF0}" name="Dante Webster (Ketchum)" initials="DW(" userId="S::dante.webster@ketchum.com::a4f95749-b26f-4e73-a74b-d90651ad6b98" providerId="AD"/>
  <p188:author id="{0D9331FA-354C-60EC-DD71-2600DF28A695}" name="Jordan Romero (Ketchum)" initials="J(" userId="S::jordan.romero@ketchum.com::89aadc1e-4caf-4498-a10c-d4f29fd0740c" providerId="AD"/>
  <p188:author id="{F8AEC7FC-3AF6-8CF6-1775-1A558FEFF9D5}" name="Alexis Olszewski (Ketchum)" initials="AO(" userId="S::alexis.olszewski@ketchum.com::bf61bf63-a25a-4914-8a49-cfb0fc9a9e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ley Peddicord-Austin" initials="AP" lastIdx="13" clrIdx="0">
    <p:extLst>
      <p:ext uri="{19B8F6BF-5375-455C-9EA6-DF929625EA0E}">
        <p15:presenceInfo xmlns:p15="http://schemas.microsoft.com/office/powerpoint/2012/main" userId="S-1-5-21-4095628063-3556742122-3606576086-121052" providerId="AD"/>
      </p:ext>
    </p:extLst>
  </p:cmAuthor>
  <p:cmAuthor id="2" name="Peddicord-Austin, Ashley O. (CMS/OMH)" initials="PAO(" lastIdx="1" clrIdx="1">
    <p:extLst>
      <p:ext uri="{19B8F6BF-5375-455C-9EA6-DF929625EA0E}">
        <p15:presenceInfo xmlns:p15="http://schemas.microsoft.com/office/powerpoint/2012/main" userId="Peddicord-Austin, Ashley O. (CMS/OMH)" providerId="None"/>
      </p:ext>
    </p:extLst>
  </p:cmAuthor>
  <p:cmAuthor id="3" name="Bora Lee" initials="BL" lastIdx="7" clrIdx="2">
    <p:extLst>
      <p:ext uri="{19B8F6BF-5375-455C-9EA6-DF929625EA0E}">
        <p15:presenceInfo xmlns:p15="http://schemas.microsoft.com/office/powerpoint/2012/main" userId="Bora Lee" providerId="None"/>
      </p:ext>
    </p:extLst>
  </p:cmAuthor>
  <p:cmAuthor id="4" name="Dante Webster (Ketchum)" initials="D(" lastIdx="2" clrIdx="3">
    <p:extLst>
      <p:ext uri="{19B8F6BF-5375-455C-9EA6-DF929625EA0E}">
        <p15:presenceInfo xmlns:p15="http://schemas.microsoft.com/office/powerpoint/2012/main" userId="S::dante.webster@ketchum.com::a4f95749-b26f-4e73-a74b-d90651ad6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A3"/>
    <a:srgbClr val="203864"/>
    <a:srgbClr val="F4CB4A"/>
    <a:srgbClr val="2C68B1"/>
    <a:srgbClr val="E96124"/>
    <a:srgbClr val="4789C8"/>
    <a:srgbClr val="D1D2D4"/>
    <a:srgbClr val="E96323"/>
    <a:srgbClr val="ECA027"/>
    <a:srgbClr val="368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70152-57B7-48A4-B689-EE4D7FBC561D}" v="7" dt="2023-10-30T21:20:47.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720"/>
  </p:normalViewPr>
  <p:slideViewPr>
    <p:cSldViewPr snapToGrid="0">
      <p:cViewPr varScale="1">
        <p:scale>
          <a:sx n="102" d="100"/>
          <a:sy n="102" d="100"/>
        </p:scale>
        <p:origin x="1048" y="176"/>
      </p:cViewPr>
      <p:guideLst>
        <p:guide pos="2520"/>
        <p:guide pos="7008"/>
        <p:guide pos="3816"/>
        <p:guide orient="horz" pos="3864"/>
        <p:guide orient="horz" pos="1200"/>
        <p:guide pos="4560"/>
        <p:guide orient="horz" pos="72"/>
        <p:guide pos="1200"/>
        <p:guide orient="horz" pos="264"/>
        <p:guide orient="horz" pos="7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Luethke" userId="f8c5ca25-fbd6-41f2-84c8-66c2a398d841" providerId="ADAL" clId="{B2F70152-57B7-48A4-B689-EE4D7FBC561D}"/>
    <pc:docChg chg="undo custSel modSld">
      <pc:chgData name="Gary Luethke" userId="f8c5ca25-fbd6-41f2-84c8-66c2a398d841" providerId="ADAL" clId="{B2F70152-57B7-48A4-B689-EE4D7FBC561D}" dt="2023-10-30T21:25:25.901" v="205" actId="13244"/>
      <pc:docMkLst>
        <pc:docMk/>
      </pc:docMkLst>
      <pc:sldChg chg="addSp delSp modSp mod">
        <pc:chgData name="Gary Luethke" userId="f8c5ca25-fbd6-41f2-84c8-66c2a398d841" providerId="ADAL" clId="{B2F70152-57B7-48A4-B689-EE4D7FBC561D}" dt="2023-10-30T21:25:25.901" v="205" actId="13244"/>
        <pc:sldMkLst>
          <pc:docMk/>
          <pc:sldMk cId="2738685286" sldId="295"/>
        </pc:sldMkLst>
        <pc:spChg chg="ord">
          <ac:chgData name="Gary Luethke" userId="f8c5ca25-fbd6-41f2-84c8-66c2a398d841" providerId="ADAL" clId="{B2F70152-57B7-48A4-B689-EE4D7FBC561D}" dt="2023-10-30T21:25:25.901" v="205" actId="13244"/>
          <ac:spMkLst>
            <pc:docMk/>
            <pc:sldMk cId="2738685286" sldId="295"/>
            <ac:spMk id="2" creationId="{D92FB9E8-3B38-844D-A89E-67FE4416A323}"/>
          </ac:spMkLst>
        </pc:spChg>
        <pc:spChg chg="ord">
          <ac:chgData name="Gary Luethke" userId="f8c5ca25-fbd6-41f2-84c8-66c2a398d841" providerId="ADAL" clId="{B2F70152-57B7-48A4-B689-EE4D7FBC561D}" dt="2023-10-30T21:25:25.901" v="205" actId="13244"/>
          <ac:spMkLst>
            <pc:docMk/>
            <pc:sldMk cId="2738685286" sldId="295"/>
            <ac:spMk id="3" creationId="{51089C00-8CDE-6945-B0AE-D7A4E0B2C955}"/>
          </ac:spMkLst>
        </pc:spChg>
        <pc:spChg chg="add del mod ord topLvl">
          <ac:chgData name="Gary Luethke" userId="f8c5ca25-fbd6-41f2-84c8-66c2a398d841" providerId="ADAL" clId="{B2F70152-57B7-48A4-B689-EE4D7FBC561D}" dt="2023-10-30T21:25:25.142" v="204" actId="21"/>
          <ac:spMkLst>
            <pc:docMk/>
            <pc:sldMk cId="2738685286" sldId="295"/>
            <ac:spMk id="7" creationId="{75986DE5-C748-6A39-0422-EB70BCBDA61E}"/>
          </ac:spMkLst>
        </pc:spChg>
        <pc:grpChg chg="add del mod ord">
          <ac:chgData name="Gary Luethke" userId="f8c5ca25-fbd6-41f2-84c8-66c2a398d841" providerId="ADAL" clId="{B2F70152-57B7-48A4-B689-EE4D7FBC561D}" dt="2023-10-30T21:20:47.717" v="179" actId="165"/>
          <ac:grpSpMkLst>
            <pc:docMk/>
            <pc:sldMk cId="2738685286" sldId="295"/>
            <ac:grpSpMk id="4" creationId="{4C70750B-8BC9-24F7-EAF4-78F91FF3DC4D}"/>
          </ac:grpSpMkLst>
        </pc:grpChg>
        <pc:picChg chg="mod ord topLvl">
          <ac:chgData name="Gary Luethke" userId="f8c5ca25-fbd6-41f2-84c8-66c2a398d841" providerId="ADAL" clId="{B2F70152-57B7-48A4-B689-EE4D7FBC561D}" dt="2023-10-30T21:24:03.292" v="201" actId="13244"/>
          <ac:picMkLst>
            <pc:docMk/>
            <pc:sldMk cId="2738685286" sldId="295"/>
            <ac:picMk id="6" creationId="{43A81BDD-DF8E-7987-97E3-AC01D92F9F20}"/>
          </ac:picMkLst>
        </pc:picChg>
        <pc:picChg chg="mod ord">
          <ac:chgData name="Gary Luethke" userId="f8c5ca25-fbd6-41f2-84c8-66c2a398d841" providerId="ADAL" clId="{B2F70152-57B7-48A4-B689-EE4D7FBC561D}" dt="2023-10-30T21:22:48.582" v="190" actId="13244"/>
          <ac:picMkLst>
            <pc:docMk/>
            <pc:sldMk cId="2738685286" sldId="295"/>
            <ac:picMk id="9" creationId="{2325CF47-8AA8-5178-A821-20BDDDF3CAB0}"/>
          </ac:picMkLst>
        </pc:picChg>
      </pc:sldChg>
      <pc:sldChg chg="modSp mod">
        <pc:chgData name="Gary Luethke" userId="f8c5ca25-fbd6-41f2-84c8-66c2a398d841" providerId="ADAL" clId="{B2F70152-57B7-48A4-B689-EE4D7FBC561D}" dt="2023-10-30T21:14:33.709" v="57" actId="962"/>
        <pc:sldMkLst>
          <pc:docMk/>
          <pc:sldMk cId="3083631387" sldId="296"/>
        </pc:sldMkLst>
        <pc:picChg chg="mod">
          <ac:chgData name="Gary Luethke" userId="f8c5ca25-fbd6-41f2-84c8-66c2a398d841" providerId="ADAL" clId="{B2F70152-57B7-48A4-B689-EE4D7FBC561D}" dt="2023-10-30T21:14:33.709" v="57" actId="962"/>
          <ac:picMkLst>
            <pc:docMk/>
            <pc:sldMk cId="3083631387" sldId="296"/>
            <ac:picMk id="4" creationId="{B97C8AEB-1EC0-4B4C-B0C5-BA60298B3131}"/>
          </ac:picMkLst>
        </pc:picChg>
      </pc:sldChg>
      <pc:sldChg chg="modSp mod">
        <pc:chgData name="Gary Luethke" userId="f8c5ca25-fbd6-41f2-84c8-66c2a398d841" providerId="ADAL" clId="{B2F70152-57B7-48A4-B689-EE4D7FBC561D}" dt="2023-10-30T21:15:38.564" v="113" actId="962"/>
        <pc:sldMkLst>
          <pc:docMk/>
          <pc:sldMk cId="689960304" sldId="297"/>
        </pc:sldMkLst>
        <pc:picChg chg="mod">
          <ac:chgData name="Gary Luethke" userId="f8c5ca25-fbd6-41f2-84c8-66c2a398d841" providerId="ADAL" clId="{B2F70152-57B7-48A4-B689-EE4D7FBC561D}" dt="2023-10-30T21:15:38.564" v="113" actId="962"/>
          <ac:picMkLst>
            <pc:docMk/>
            <pc:sldMk cId="689960304" sldId="297"/>
            <ac:picMk id="7" creationId="{45B471E2-B517-813D-FCE7-0EE34A8D0B08}"/>
          </ac:picMkLst>
        </pc:picChg>
      </pc:sldChg>
      <pc:sldChg chg="modSp mod">
        <pc:chgData name="Gary Luethke" userId="f8c5ca25-fbd6-41f2-84c8-66c2a398d841" providerId="ADAL" clId="{B2F70152-57B7-48A4-B689-EE4D7FBC561D}" dt="2023-10-30T21:15:47.936" v="114" actId="962"/>
        <pc:sldMkLst>
          <pc:docMk/>
          <pc:sldMk cId="3557743154" sldId="298"/>
        </pc:sldMkLst>
        <pc:picChg chg="mod">
          <ac:chgData name="Gary Luethke" userId="f8c5ca25-fbd6-41f2-84c8-66c2a398d841" providerId="ADAL" clId="{B2F70152-57B7-48A4-B689-EE4D7FBC561D}" dt="2023-10-30T21:15:47.936" v="114" actId="962"/>
          <ac:picMkLst>
            <pc:docMk/>
            <pc:sldMk cId="3557743154" sldId="298"/>
            <ac:picMk id="7" creationId="{1F7390FC-EAB6-32FE-7705-A1FC3F6031C3}"/>
          </ac:picMkLst>
        </pc:picChg>
      </pc:sldChg>
      <pc:sldChg chg="modSp mod">
        <pc:chgData name="Gary Luethke" userId="f8c5ca25-fbd6-41f2-84c8-66c2a398d841" providerId="ADAL" clId="{B2F70152-57B7-48A4-B689-EE4D7FBC561D}" dt="2023-10-30T21:15:54.697" v="115" actId="962"/>
        <pc:sldMkLst>
          <pc:docMk/>
          <pc:sldMk cId="2324181422" sldId="300"/>
        </pc:sldMkLst>
        <pc:picChg chg="mod">
          <ac:chgData name="Gary Luethke" userId="f8c5ca25-fbd6-41f2-84c8-66c2a398d841" providerId="ADAL" clId="{B2F70152-57B7-48A4-B689-EE4D7FBC561D}" dt="2023-10-30T21:15:54.697" v="115" actId="962"/>
          <ac:picMkLst>
            <pc:docMk/>
            <pc:sldMk cId="2324181422" sldId="300"/>
            <ac:picMk id="8" creationId="{4CBFB898-BA05-B56A-C826-593AC8C151FC}"/>
          </ac:picMkLst>
        </pc:picChg>
      </pc:sldChg>
      <pc:sldChg chg="modSp mod">
        <pc:chgData name="Gary Luethke" userId="f8c5ca25-fbd6-41f2-84c8-66c2a398d841" providerId="ADAL" clId="{B2F70152-57B7-48A4-B689-EE4D7FBC561D}" dt="2023-10-30T21:16:01.699" v="116" actId="962"/>
        <pc:sldMkLst>
          <pc:docMk/>
          <pc:sldMk cId="1006336622" sldId="301"/>
        </pc:sldMkLst>
        <pc:picChg chg="mod">
          <ac:chgData name="Gary Luethke" userId="f8c5ca25-fbd6-41f2-84c8-66c2a398d841" providerId="ADAL" clId="{B2F70152-57B7-48A4-B689-EE4D7FBC561D}" dt="2023-10-30T21:16:01.699" v="116" actId="962"/>
          <ac:picMkLst>
            <pc:docMk/>
            <pc:sldMk cId="1006336622" sldId="301"/>
            <ac:picMk id="8" creationId="{775B2C39-D7E2-011E-BFE7-341E89DFC884}"/>
          </ac:picMkLst>
        </pc:picChg>
      </pc:sldChg>
      <pc:sldChg chg="addSp delSp modSp mod">
        <pc:chgData name="Gary Luethke" userId="f8c5ca25-fbd6-41f2-84c8-66c2a398d841" providerId="ADAL" clId="{B2F70152-57B7-48A4-B689-EE4D7FBC561D}" dt="2023-10-30T21:14:54.135" v="63" actId="962"/>
        <pc:sldMkLst>
          <pc:docMk/>
          <pc:sldMk cId="4142116915" sldId="302"/>
        </pc:sldMkLst>
        <pc:spChg chg="add del mod">
          <ac:chgData name="Gary Luethke" userId="f8c5ca25-fbd6-41f2-84c8-66c2a398d841" providerId="ADAL" clId="{B2F70152-57B7-48A4-B689-EE4D7FBC561D}" dt="2023-10-30T21:14:49.309" v="61" actId="478"/>
          <ac:spMkLst>
            <pc:docMk/>
            <pc:sldMk cId="4142116915" sldId="302"/>
            <ac:spMk id="7" creationId="{DC0AA498-7C1A-9DD0-60FC-74D8A92778C4}"/>
          </ac:spMkLst>
        </pc:spChg>
        <pc:spChg chg="add del mod">
          <ac:chgData name="Gary Luethke" userId="f8c5ca25-fbd6-41f2-84c8-66c2a398d841" providerId="ADAL" clId="{B2F70152-57B7-48A4-B689-EE4D7FBC561D}" dt="2023-10-30T21:14:54.135" v="63" actId="962"/>
          <ac:spMkLst>
            <pc:docMk/>
            <pc:sldMk cId="4142116915" sldId="302"/>
            <ac:spMk id="8" creationId="{2E353D7D-F333-2F06-C349-D80A59C8A0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6B288-181E-481E-9AFB-6D594F7FEB7E}" type="datetimeFigureOut">
              <a:rPr lang="en-US" smtClean="0"/>
              <a:t>10/11/24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91F17-E49E-452B-9BCD-2A4BAA9EAECF}" type="slidenum">
              <a:rPr lang="en-US" smtClean="0"/>
              <a:t>‹#›</a:t>
            </a:fld>
            <a:endParaRPr lang="en-US"/>
          </a:p>
        </p:txBody>
      </p:sp>
    </p:spTree>
    <p:extLst>
      <p:ext uri="{BB962C8B-B14F-4D97-AF65-F5344CB8AC3E}">
        <p14:creationId xmlns:p14="http://schemas.microsoft.com/office/powerpoint/2010/main" val="50182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D91F17-E49E-452B-9BCD-2A4BAA9EAECF}" type="slidenum">
              <a:rPr lang="en-US" smtClean="0"/>
              <a:t>1</a:t>
            </a:fld>
            <a:endParaRPr lang="en-US"/>
          </a:p>
        </p:txBody>
      </p:sp>
    </p:spTree>
    <p:extLst>
      <p:ext uri="{BB962C8B-B14F-4D97-AF65-F5344CB8AC3E}">
        <p14:creationId xmlns:p14="http://schemas.microsoft.com/office/powerpoint/2010/main" val="97516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869" y="1467189"/>
            <a:ext cx="3685309" cy="1909789"/>
          </a:xfrm>
        </p:spPr>
        <p:txBody>
          <a:bodyPr anchor="t">
            <a:normAutofit/>
          </a:bodyPr>
          <a:lstStyle>
            <a:lvl1pPr marL="0" marR="0" algn="l" defTabSz="914400" rtl="0" eaLnBrk="1" latinLnBrk="0" hangingPunct="1">
              <a:lnSpc>
                <a:spcPct val="90000"/>
              </a:lnSpc>
              <a:spcBef>
                <a:spcPts val="0"/>
              </a:spcBef>
              <a:spcAft>
                <a:spcPts val="0"/>
              </a:spcAft>
              <a:buClr>
                <a:srgbClr val="000000"/>
              </a:buClr>
              <a:buFont typeface="Arial"/>
              <a:defRPr lang="en-US" sz="4400" b="0" i="0" u="none" strike="noStrike" kern="0" cap="none" dirty="0">
                <a:solidFill>
                  <a:srgbClr val="0059A3"/>
                </a:solidFill>
                <a:latin typeface="Arial" panose="020B0604020202020204" pitchFamily="34" charset="0"/>
                <a:ea typeface="Arial" panose="020B0604020202020204" pitchFamily="34" charset="0"/>
                <a:cs typeface="Arial" panose="020B0604020202020204" pitchFamily="34" charset="0"/>
                <a:sym typeface="Arial"/>
              </a:defRPr>
            </a:lvl1pPr>
          </a:lstStyle>
          <a:p>
            <a:r>
              <a:rPr lang="en-US"/>
              <a:t>Click to edit Master title style</a:t>
            </a:r>
          </a:p>
        </p:txBody>
      </p:sp>
      <p:sp>
        <p:nvSpPr>
          <p:cNvPr id="3" name="Subtitle 2"/>
          <p:cNvSpPr>
            <a:spLocks noGrp="1"/>
          </p:cNvSpPr>
          <p:nvPr>
            <p:ph type="subTitle" idx="1"/>
          </p:nvPr>
        </p:nvSpPr>
        <p:spPr>
          <a:xfrm>
            <a:off x="713504" y="3925366"/>
            <a:ext cx="2251364" cy="1655762"/>
          </a:xfrm>
        </p:spPr>
        <p:txBody>
          <a:bodyPr anchor="b">
            <a:normAutofit/>
          </a:bodyPr>
          <a:lstStyle>
            <a:lvl1pPr marL="0" indent="0" algn="ctr">
              <a:buNone/>
              <a:defRPr kumimoji="0" lang="en-US" sz="1800" i="0" u="none" strike="noStrike" kern="1200" cap="none" spc="0" normalizeH="0" baseline="0" dirty="0">
                <a:ln>
                  <a:noFill/>
                </a:ln>
                <a:solidFill>
                  <a:srgbClr val="1B2B67"/>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a:t>Click to edit Master subtitle style</a:t>
            </a:r>
          </a:p>
        </p:txBody>
      </p:sp>
    </p:spTree>
    <p:extLst>
      <p:ext uri="{BB962C8B-B14F-4D97-AF65-F5344CB8AC3E}">
        <p14:creationId xmlns:p14="http://schemas.microsoft.com/office/powerpoint/2010/main" val="171705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10000"/>
              </a:lnSpc>
              <a:defRPr/>
            </a:lvl1pPr>
            <a:lvl2pPr marL="685800" indent="-228600">
              <a:lnSpc>
                <a:spcPct val="110000"/>
              </a:lnSpc>
              <a:buFont typeface="System Font Regular"/>
              <a:buChar char="—"/>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0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10/11/24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pic>
        <p:nvPicPr>
          <p:cNvPr id="9" name="Picture 8">
            <a:extLst>
              <a:ext uri="{FF2B5EF4-FFF2-40B4-BE49-F238E27FC236}">
                <a16:creationId xmlns:a16="http://schemas.microsoft.com/office/drawing/2014/main" id="{AD70703B-76CF-8A4A-B303-E9877C7A676B}"/>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90710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10/11/24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pic>
        <p:nvPicPr>
          <p:cNvPr id="10" name="Picture 9">
            <a:extLst>
              <a:ext uri="{FF2B5EF4-FFF2-40B4-BE49-F238E27FC236}">
                <a16:creationId xmlns:a16="http://schemas.microsoft.com/office/drawing/2014/main" id="{6745068B-050E-564B-9765-935DDE430BC9}"/>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198587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10/11/24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D6E00447-CF70-A14A-9F10-9546C754F8A8}"/>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9666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10/11/24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pic>
        <p:nvPicPr>
          <p:cNvPr id="8" name="Picture 7">
            <a:extLst>
              <a:ext uri="{FF2B5EF4-FFF2-40B4-BE49-F238E27FC236}">
                <a16:creationId xmlns:a16="http://schemas.microsoft.com/office/drawing/2014/main" id="{B44EED1B-7322-8E4E-A91A-8DA3B0A34C88}"/>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420306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10/11/24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pic>
        <p:nvPicPr>
          <p:cNvPr id="6" name="Picture 5">
            <a:extLst>
              <a:ext uri="{FF2B5EF4-FFF2-40B4-BE49-F238E27FC236}">
                <a16:creationId xmlns:a16="http://schemas.microsoft.com/office/drawing/2014/main" id="{8929FBD2-1D6B-1341-92C4-E090E6AE47D0}"/>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151725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table, drawing&#10;&#10;Description automatically generated">
            <a:extLst>
              <a:ext uri="{FF2B5EF4-FFF2-40B4-BE49-F238E27FC236}">
                <a16:creationId xmlns:a16="http://schemas.microsoft.com/office/drawing/2014/main" id="{359F7C5A-8169-944C-AC12-D2AFF3A71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94835-8391-C541-9836-D0ED6BDC2FF0}"/>
              </a:ext>
            </a:extLst>
          </p:cNvPr>
          <p:cNvSpPr>
            <a:spLocks noGrp="1"/>
          </p:cNvSpPr>
          <p:nvPr>
            <p:ph type="ctrTitle" hasCustomPrompt="1"/>
          </p:nvPr>
        </p:nvSpPr>
        <p:spPr>
          <a:xfrm>
            <a:off x="6096000" y="3248239"/>
            <a:ext cx="5706140" cy="2387600"/>
          </a:xfrm>
        </p:spPr>
        <p:txBody>
          <a:bodyPr anchor="t"/>
          <a:lstStyle>
            <a:lvl1pPr algn="l">
              <a:lnSpc>
                <a:spcPct val="100000"/>
              </a:lnSpc>
              <a:defRPr lang="en-US" sz="3600" b="0" i="0" kern="1200" spc="-100" baseline="0" dirty="0">
                <a:solidFill>
                  <a:srgbClr val="005199"/>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253311E-854D-5942-BD74-94D4D1ECDD6D}"/>
              </a:ext>
            </a:extLst>
          </p:cNvPr>
          <p:cNvSpPr>
            <a:spLocks noGrp="1"/>
          </p:cNvSpPr>
          <p:nvPr>
            <p:ph type="subTitle" idx="1"/>
          </p:nvPr>
        </p:nvSpPr>
        <p:spPr>
          <a:xfrm>
            <a:off x="6096000" y="4562402"/>
            <a:ext cx="5706140" cy="1655762"/>
          </a:xfrm>
        </p:spPr>
        <p:txBody>
          <a:bodyPr anchor="t">
            <a:normAutofit/>
          </a:bodyPr>
          <a:lstStyle>
            <a:lvl1pPr marL="0" indent="0" algn="l">
              <a:buNone/>
              <a:defRPr lang="en-US" sz="1800" kern="1200" dirty="0">
                <a:solidFill>
                  <a:schemeClr val="tx2">
                    <a:lumMod val="75000"/>
                    <a:lumOff val="25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close up of a logo&#10;&#10;Description automatically generated">
            <a:extLst>
              <a:ext uri="{FF2B5EF4-FFF2-40B4-BE49-F238E27FC236}">
                <a16:creationId xmlns:a16="http://schemas.microsoft.com/office/drawing/2014/main" id="{0CD439E6-7154-B84D-9AB0-447CA31422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67385" y="5610315"/>
            <a:ext cx="717812" cy="722797"/>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7F91A8A8-0AB5-98E8-C618-020A840AE6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1125539"/>
            <a:ext cx="2397749" cy="1018222"/>
          </a:xfrm>
          <a:prstGeom prst="rect">
            <a:avLst/>
          </a:prstGeom>
        </p:spPr>
      </p:pic>
    </p:spTree>
    <p:extLst>
      <p:ext uri="{BB962C8B-B14F-4D97-AF65-F5344CB8AC3E}">
        <p14:creationId xmlns:p14="http://schemas.microsoft.com/office/powerpoint/2010/main" val="3860090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6583"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06583"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EC2B075-F177-486E-A23D-2CB68372A548}"/>
              </a:ext>
            </a:extLst>
          </p:cNvPr>
          <p:cNvSpPr/>
          <p:nvPr userDrawn="1"/>
        </p:nvSpPr>
        <p:spPr>
          <a:xfrm>
            <a:off x="0" y="5955323"/>
            <a:ext cx="12192000" cy="902677"/>
          </a:xfrm>
          <a:prstGeom prst="rect">
            <a:avLst/>
          </a:prstGeom>
          <a:solidFill>
            <a:srgbClr val="0059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C94E00F7-8705-F24E-B248-C6A24307D054}"/>
              </a:ext>
            </a:extLst>
          </p:cNvPr>
          <p:cNvSpPr txBox="1">
            <a:spLocks/>
          </p:cNvSpPr>
          <p:nvPr userDrawn="1"/>
        </p:nvSpPr>
        <p:spPr>
          <a:xfrm>
            <a:off x="11398940" y="6234993"/>
            <a:ext cx="793060"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1000" b="0" i="0" u="none" strike="noStrike" kern="1200" cap="none" smtClean="0">
                <a:solidFill>
                  <a:srgbClr val="1B2B67"/>
                </a:solidFill>
                <a:latin typeface="Arial" panose="020B0604020202020204" pitchFamily="34" charset="0"/>
                <a:ea typeface="Roboto Condensed Light"/>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612181-08A8-5D49-AB9D-2C26E5884C22}" type="slidenum">
              <a:rPr lang="en-US" smtClean="0">
                <a:solidFill>
                  <a:schemeClr val="bg1"/>
                </a:solidFill>
              </a:rPr>
              <a:pPr/>
              <a:t>‹#›</a:t>
            </a:fld>
            <a:endParaRPr lang="en-US" dirty="0">
              <a:solidFill>
                <a:schemeClr val="bg1"/>
              </a:solidFill>
            </a:endParaRPr>
          </a:p>
        </p:txBody>
      </p:sp>
      <p:sp>
        <p:nvSpPr>
          <p:cNvPr id="4" name="Slide Number Placeholder 3">
            <a:extLst>
              <a:ext uri="{FF2B5EF4-FFF2-40B4-BE49-F238E27FC236}">
                <a16:creationId xmlns:a16="http://schemas.microsoft.com/office/drawing/2014/main" id="{E0313462-4596-DAC3-1395-4D083A5761A6}"/>
              </a:ext>
            </a:extLst>
          </p:cNvPr>
          <p:cNvSpPr txBox="1">
            <a:spLocks/>
          </p:cNvSpPr>
          <p:nvPr userDrawn="1"/>
        </p:nvSpPr>
        <p:spPr>
          <a:xfrm>
            <a:off x="691863" y="6234993"/>
            <a:ext cx="3590968"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1000" b="0" i="0" u="none" strike="noStrike" kern="1200" cap="none" smtClean="0">
                <a:solidFill>
                  <a:srgbClr val="1B2B67"/>
                </a:solidFill>
                <a:latin typeface="Arial" panose="020B0604020202020204" pitchFamily="34" charset="0"/>
                <a:ea typeface="Roboto Condensed Light"/>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Coverage to Care       </a:t>
            </a:r>
            <a:r>
              <a:rPr lang="en-US" dirty="0">
                <a:solidFill>
                  <a:schemeClr val="bg1"/>
                </a:solidFill>
              </a:rPr>
              <a:t>Chronic Care Management </a:t>
            </a:r>
          </a:p>
        </p:txBody>
      </p:sp>
      <p:sp>
        <p:nvSpPr>
          <p:cNvPr id="7" name="TextBox 6">
            <a:extLst>
              <a:ext uri="{FF2B5EF4-FFF2-40B4-BE49-F238E27FC236}">
                <a16:creationId xmlns:a16="http://schemas.microsoft.com/office/drawing/2014/main" id="{CACF2C19-AAFA-F754-0692-AFA55389917B}"/>
              </a:ext>
            </a:extLst>
          </p:cNvPr>
          <p:cNvSpPr txBox="1"/>
          <p:nvPr userDrawn="1">
            <p:extLst>
              <p:ext uri="{1162E1C5-73C7-4A58-AE30-91384D911F3F}">
                <p184:classification xmlns:p184="http://schemas.microsoft.com/office/powerpoint/2018/4/main" val="ftr"/>
              </p:ext>
            </p:extLst>
          </p:nvPr>
        </p:nvSpPr>
        <p:spPr>
          <a:xfrm>
            <a:off x="4633087" y="6642100"/>
            <a:ext cx="29543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Confidential - Not for Public Consumption or Distribution</a:t>
            </a:r>
          </a:p>
        </p:txBody>
      </p:sp>
    </p:spTree>
    <p:extLst>
      <p:ext uri="{BB962C8B-B14F-4D97-AF65-F5344CB8AC3E}">
        <p14:creationId xmlns:p14="http://schemas.microsoft.com/office/powerpoint/2010/main" val="3305724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3200" kern="1200">
          <a:solidFill>
            <a:srgbClr val="0059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10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04" userDrawn="1">
          <p15:clr>
            <a:srgbClr val="F26B43"/>
          </p15:clr>
        </p15:guide>
        <p15:guide id="3" pos="7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840827"/>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2028824" y="2514600"/>
            <a:ext cx="9152698" cy="3429000"/>
          </a:xfrm>
          <a:prstGeom prst="rect">
            <a:avLst/>
          </a:prstGeom>
          <a:effectLst/>
        </p:spPr>
        <p:txBody>
          <a:bodyPr vert="horz" lIns="0" tIns="0" rIns="0" bIns="0" rtlCol="0">
            <a:normAutofit/>
          </a:bodyPr>
          <a:lstStyle/>
          <a:p>
            <a:pPr lvl="0"/>
            <a:r>
              <a:rPr lang="en-US"/>
              <a:t>Write here subtitle</a:t>
            </a:r>
          </a:p>
          <a:p>
            <a:pPr lvl="1"/>
            <a:r>
              <a:rPr lang="en-US"/>
              <a:t>Write here subtitle</a:t>
            </a:r>
          </a:p>
          <a:p>
            <a:pPr lvl="2"/>
            <a:r>
              <a:rPr lang="en-US"/>
              <a:t>Write here text</a:t>
            </a:r>
          </a:p>
        </p:txBody>
      </p:sp>
      <p:sp>
        <p:nvSpPr>
          <p:cNvPr id="26" name="Slide Number Placeholder 24"/>
          <p:cNvSpPr txBox="1">
            <a:spLocks/>
          </p:cNvSpPr>
          <p:nvPr userDrawn="1"/>
        </p:nvSpPr>
        <p:spPr>
          <a:xfrm>
            <a:off x="0" y="6376228"/>
            <a:ext cx="1003852" cy="365125"/>
          </a:xfrm>
          <a:prstGeom prst="rect">
            <a:avLst/>
          </a:prstGeom>
          <a:effectLst/>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rgbClr val="2B77B7"/>
                </a:solidFill>
                <a:latin typeface="Arial" panose="020B0604020202020204" pitchFamily="34" charset="0"/>
                <a:ea typeface="Open Sans Semibold" charset="0"/>
                <a:cs typeface="Arial" panose="020B0604020202020204" pitchFamily="34" charset="0"/>
              </a:rPr>
              <a:pPr algn="ctr"/>
              <a:t>‹#›</a:t>
            </a:fld>
            <a:endParaRPr lang="en-US" sz="800" b="1" i="0">
              <a:solidFill>
                <a:srgbClr val="2B77B7"/>
              </a:solidFill>
              <a:latin typeface="Arial" panose="020B0604020202020204" pitchFamily="34" charset="0"/>
              <a:ea typeface="Open Sans Semibold" charset="0"/>
              <a:cs typeface="Arial" panose="020B0604020202020204" pitchFamily="34" charset="0"/>
            </a:endParaRPr>
          </a:p>
        </p:txBody>
      </p:sp>
      <p:sp>
        <p:nvSpPr>
          <p:cNvPr id="4" name="TextBox 3">
            <a:extLst>
              <a:ext uri="{FF2B5EF4-FFF2-40B4-BE49-F238E27FC236}">
                <a16:creationId xmlns:a16="http://schemas.microsoft.com/office/drawing/2014/main" id="{06A9448B-8270-D345-84B5-D0FF014362FF}"/>
              </a:ext>
            </a:extLst>
          </p:cNvPr>
          <p:cNvSpPr txBox="1"/>
          <p:nvPr userDrawn="1"/>
        </p:nvSpPr>
        <p:spPr>
          <a:xfrm>
            <a:off x="465667" y="1270000"/>
            <a:ext cx="218174" cy="330146"/>
          </a:xfrm>
          <a:prstGeom prst="rect">
            <a:avLst/>
          </a:prstGeom>
          <a:noFill/>
          <a:effectLst/>
        </p:spPr>
        <p:txBody>
          <a:bodyPr wrap="none" lIns="0" tIns="36000" rIns="216000" bIns="36000" rtlCol="0">
            <a:spAutoFit/>
          </a:bodyPr>
          <a:lstStyle/>
          <a:p>
            <a:pPr>
              <a:lnSpc>
                <a:spcPct val="130000"/>
              </a:lnSpc>
              <a:spcBef>
                <a:spcPts val="1000"/>
              </a:spcBef>
            </a:pPr>
            <a:endParaRPr lang="en-US" sz="1400" b="1"/>
          </a:p>
        </p:txBody>
      </p:sp>
      <p:sp>
        <p:nvSpPr>
          <p:cNvPr id="6" name="TextBox 5">
            <a:extLst>
              <a:ext uri="{FF2B5EF4-FFF2-40B4-BE49-F238E27FC236}">
                <a16:creationId xmlns:a16="http://schemas.microsoft.com/office/drawing/2014/main" id="{DDA6243C-5C04-27AA-9678-9762265C652E}"/>
              </a:ext>
            </a:extLst>
          </p:cNvPr>
          <p:cNvSpPr txBox="1"/>
          <p:nvPr userDrawn="1">
            <p:extLst>
              <p:ext uri="{1162E1C5-73C7-4A58-AE30-91384D911F3F}">
                <p184:classification xmlns:p184="http://schemas.microsoft.com/office/powerpoint/2018/4/main" val="ftr"/>
              </p:ext>
            </p:extLst>
          </p:nvPr>
        </p:nvSpPr>
        <p:spPr>
          <a:xfrm>
            <a:off x="4633087" y="6642100"/>
            <a:ext cx="29543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Confidential - Not for Public Consumption or Distribution</a:t>
            </a:r>
          </a:p>
        </p:txBody>
      </p:sp>
    </p:spTree>
    <p:extLst>
      <p:ext uri="{BB962C8B-B14F-4D97-AF65-F5344CB8AC3E}">
        <p14:creationId xmlns:p14="http://schemas.microsoft.com/office/powerpoint/2010/main" val="263808947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914318" rtl="0" eaLnBrk="1" latinLnBrk="0" hangingPunct="1">
        <a:lnSpc>
          <a:spcPct val="100000"/>
        </a:lnSpc>
        <a:spcBef>
          <a:spcPct val="0"/>
        </a:spcBef>
        <a:buNone/>
        <a:defRPr sz="3600" b="0" i="0" kern="1200" spc="-100" baseline="0">
          <a:solidFill>
            <a:srgbClr val="005199"/>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rgbClr val="5D5D5D"/>
          </a:solidFill>
          <a:latin typeface="Arial" panose="020B0604020202020204" pitchFamily="34" charset="0"/>
          <a:ea typeface="+mn-ea"/>
          <a:cs typeface="Arial" panose="020B0604020202020204" pitchFamily="34" charset="0"/>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rgbClr val="5D5D5D"/>
          </a:solidFill>
          <a:latin typeface="Arial" panose="020B0604020202020204" pitchFamily="34" charset="0"/>
          <a:ea typeface="+mn-ea"/>
          <a:cs typeface="Arial" panose="020B0604020202020204" pitchFamily="34" charset="0"/>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rgbClr val="5D5D5D"/>
          </a:solidFill>
          <a:latin typeface="Arial" panose="020B0604020202020204" pitchFamily="34" charset="0"/>
          <a:ea typeface="+mn-ea"/>
          <a:cs typeface="Arial" panose="020B0604020202020204" pitchFamily="34" charset="0"/>
        </a:defRPr>
      </a:lvl3pPr>
      <a:lvl4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0" indent="0" algn="l" defTabSz="914318" rtl="0" eaLnBrk="1" latinLnBrk="0" hangingPunct="1">
        <a:lnSpc>
          <a:spcPct val="150000"/>
        </a:lnSpc>
        <a:spcBef>
          <a:spcPts val="499"/>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hs/fastats/leading-causes-of-death.htm" TargetMode="External"/><Relationship Id="rId7" Type="http://schemas.openxmlformats.org/officeDocument/2006/relationships/hyperlink" Target="https://www.cms.gov/training-education/medicare-learning-network/resources-training" TargetMode="External"/><Relationship Id="rId2" Type="http://schemas.openxmlformats.org/officeDocument/2006/relationships/hyperlink" Target="https://www.cdc.gov/chronic-disease/?CDC_AAref_Val=https://www.cdc.gov/chronicdisease/about/index.htm" TargetMode="External"/><Relationship Id="rId1" Type="http://schemas.openxmlformats.org/officeDocument/2006/relationships/slideLayout" Target="../slideLayouts/slideLayout2.xml"/><Relationship Id="rId6" Type="http://schemas.openxmlformats.org/officeDocument/2006/relationships/hyperlink" Target="http://dx.doi.org/10.5888/pcd10.120137" TargetMode="External"/><Relationship Id="rId5" Type="http://schemas.openxmlformats.org/officeDocument/2006/relationships/hyperlink" Target="https://www.kff.org/medicare/issue-brief/what-to-know-about-medicare-spending-and-financing/" TargetMode="External"/><Relationship Id="rId4" Type="http://schemas.openxmlformats.org/officeDocument/2006/relationships/hyperlink" Target="https://doi.org/10.1370/afm.257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ms.gov/Medicare/Medicare-Fee-for-Service-Payment/PhysicianFeeSched/Care-Managemen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age to Care Logo">
            <a:extLst>
              <a:ext uri="{FF2B5EF4-FFF2-40B4-BE49-F238E27FC236}">
                <a16:creationId xmlns:a16="http://schemas.microsoft.com/office/drawing/2014/main" id="{2325CF47-8AA8-5178-A821-20BDDDF3C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9" y="648897"/>
            <a:ext cx="2428807" cy="1031411"/>
          </a:xfrm>
          <a:prstGeom prst="rect">
            <a:avLst/>
          </a:prstGeom>
        </p:spPr>
      </p:pic>
      <p:sp>
        <p:nvSpPr>
          <p:cNvPr id="7" name="Rectangle 6">
            <a:extLst>
              <a:ext uri="{FF2B5EF4-FFF2-40B4-BE49-F238E27FC236}">
                <a16:creationId xmlns:a16="http://schemas.microsoft.com/office/drawing/2014/main" id="{75986DE5-C748-6A39-0422-EB70BCBDA61E}"/>
              </a:ext>
              <a:ext uri="{C183D7F6-B498-43B3-948B-1728B52AA6E4}">
                <adec:decorative xmlns:adec="http://schemas.microsoft.com/office/drawing/2017/decorative" val="1"/>
              </a:ext>
            </a:extLst>
          </p:cNvPr>
          <p:cNvSpPr/>
          <p:nvPr/>
        </p:nvSpPr>
        <p:spPr>
          <a:xfrm>
            <a:off x="0" y="2282024"/>
            <a:ext cx="12192000" cy="4575976"/>
          </a:xfrm>
          <a:prstGeom prst="rect">
            <a:avLst/>
          </a:prstGeom>
          <a:solidFill>
            <a:srgbClr val="0059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2FB9E8-3B38-844D-A89E-67FE4416A323}"/>
              </a:ext>
            </a:extLst>
          </p:cNvPr>
          <p:cNvSpPr>
            <a:spLocks noGrp="1"/>
          </p:cNvSpPr>
          <p:nvPr>
            <p:ph type="ctrTitle"/>
          </p:nvPr>
        </p:nvSpPr>
        <p:spPr>
          <a:xfrm>
            <a:off x="714587" y="3344566"/>
            <a:ext cx="6325716" cy="864884"/>
          </a:xfrm>
        </p:spPr>
        <p:txBody>
          <a:bodyPr>
            <a:noAutofit/>
          </a:bodyPr>
          <a:lstStyle/>
          <a:p>
            <a:r>
              <a:rPr lang="en-US" sz="3600" dirty="0">
                <a:solidFill>
                  <a:schemeClr val="bg1"/>
                </a:solidFill>
                <a:latin typeface="Arial"/>
                <a:ea typeface="Calibri" panose="020F0502020204030204" pitchFamily="34" charset="0"/>
                <a:cs typeface="Arial"/>
              </a:rPr>
              <a:t>CHRONIC CARE MANAGEMENT </a:t>
            </a:r>
            <a:endParaRPr lang="en-US" sz="3600" dirty="0">
              <a:solidFill>
                <a:schemeClr val="bg1"/>
              </a:solidFill>
              <a:ea typeface="Calibri" panose="020F0502020204030204" pitchFamily="34" charset="0"/>
            </a:endParaRPr>
          </a:p>
        </p:txBody>
      </p:sp>
      <p:sp>
        <p:nvSpPr>
          <p:cNvPr id="3" name="Subtitle 2">
            <a:extLst>
              <a:ext uri="{FF2B5EF4-FFF2-40B4-BE49-F238E27FC236}">
                <a16:creationId xmlns:a16="http://schemas.microsoft.com/office/drawing/2014/main" id="{51089C00-8CDE-6945-B0AE-D7A4E0B2C955}"/>
              </a:ext>
            </a:extLst>
          </p:cNvPr>
          <p:cNvSpPr>
            <a:spLocks noGrp="1"/>
          </p:cNvSpPr>
          <p:nvPr>
            <p:ph type="subTitle" idx="1"/>
          </p:nvPr>
        </p:nvSpPr>
        <p:spPr>
          <a:xfrm>
            <a:off x="713503" y="5363915"/>
            <a:ext cx="5942130" cy="861890"/>
          </a:xfrm>
        </p:spPr>
        <p:txBody>
          <a:bodyPr/>
          <a:lstStyle/>
          <a:p>
            <a:pPr lvl="0" algn="l">
              <a:lnSpc>
                <a:spcPct val="110000"/>
              </a:lnSpc>
              <a:spcBef>
                <a:spcPts val="0"/>
              </a:spcBef>
              <a:buClrTx/>
              <a:defRPr/>
            </a:pPr>
            <a:r>
              <a:rPr lang="en-US" dirty="0">
                <a:solidFill>
                  <a:srgbClr val="F4CB4A"/>
                </a:solidFill>
              </a:rPr>
              <a:t>Presentation for Health Care Professionals</a:t>
            </a:r>
          </a:p>
        </p:txBody>
      </p:sp>
      <p:pic>
        <p:nvPicPr>
          <p:cNvPr id="6" name="Picture 5" descr="Healthcare Professional">
            <a:extLst>
              <a:ext uri="{FF2B5EF4-FFF2-40B4-BE49-F238E27FC236}">
                <a16:creationId xmlns:a16="http://schemas.microsoft.com/office/drawing/2014/main" id="{43A81BDD-DF8E-7987-97E3-AC01D92F9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047" y="632194"/>
            <a:ext cx="6757619" cy="5593611"/>
          </a:xfrm>
          <a:prstGeom prst="rect">
            <a:avLst/>
          </a:prstGeom>
        </p:spPr>
      </p:pic>
    </p:spTree>
    <p:extLst>
      <p:ext uri="{BB962C8B-B14F-4D97-AF65-F5344CB8AC3E}">
        <p14:creationId xmlns:p14="http://schemas.microsoft.com/office/powerpoint/2010/main" val="273868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9BD2-3A11-DFED-9338-CA82F4D1CAF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E3AD303-2E3A-D58D-C4F2-84BDB82993E8}"/>
              </a:ext>
            </a:extLst>
          </p:cNvPr>
          <p:cNvSpPr>
            <a:spLocks noGrp="1"/>
          </p:cNvSpPr>
          <p:nvPr>
            <p:ph idx="1"/>
          </p:nvPr>
        </p:nvSpPr>
        <p:spPr/>
        <p:txBody>
          <a:bodyPr>
            <a:normAutofit/>
          </a:bodyPr>
          <a:lstStyle/>
          <a:p>
            <a:pPr marL="240030" indent="-240030">
              <a:buFont typeface="+mj-lt"/>
              <a:buAutoNum type="arabicPeriod"/>
            </a:pPr>
            <a:r>
              <a:rPr lang="en-US" sz="1200" dirty="0">
                <a:latin typeface="Arial"/>
                <a:cs typeface="Arial"/>
              </a:rPr>
              <a:t>About Chronic Diseases. National Center for Chronic Disease Prevention and Health Promotion. </a:t>
            </a:r>
            <a:r>
              <a:rPr lang="en-US" sz="1200" dirty="0">
                <a:latin typeface="Arial"/>
                <a:cs typeface="Arial"/>
                <a:hlinkClick r:id="rId2"/>
              </a:rPr>
              <a:t>https://www.cdc.gov/chronic-disease/?CDC_AAref_Val=https://www.cdc.gov/chronicdisease/about/index.htm</a:t>
            </a:r>
            <a:r>
              <a:rPr lang="en-US" sz="1200" dirty="0">
                <a:latin typeface="Arial"/>
                <a:cs typeface="Arial"/>
              </a:rPr>
              <a:t>  </a:t>
            </a:r>
            <a:endParaRPr lang="en-US" sz="1200" dirty="0">
              <a:latin typeface="Arial"/>
            </a:endParaRPr>
          </a:p>
          <a:p>
            <a:pPr marL="240030" indent="-240030">
              <a:buFont typeface="+mj-lt"/>
              <a:buAutoNum type="arabicPeriod"/>
            </a:pPr>
            <a:r>
              <a:rPr lang="en-US" sz="1200" dirty="0">
                <a:latin typeface="Arial"/>
                <a:cs typeface="Arial"/>
              </a:rPr>
              <a:t>Leading Causes of Death. National Center for Health Statistics. </a:t>
            </a:r>
            <a:r>
              <a:rPr lang="en-US" sz="1200" dirty="0">
                <a:latin typeface="Arial"/>
                <a:cs typeface="Arial"/>
                <a:hlinkClick r:id="rId3"/>
              </a:rPr>
              <a:t>https://www.cdc.gov/nchs/fastats/leading-causes-of-death.htm</a:t>
            </a:r>
            <a:r>
              <a:rPr lang="en-US" sz="1200" dirty="0">
                <a:latin typeface="Arial"/>
                <a:cs typeface="Arial"/>
              </a:rPr>
              <a:t> </a:t>
            </a:r>
            <a:endParaRPr lang="en-US" sz="1200" dirty="0">
              <a:latin typeface="Arial"/>
            </a:endParaRPr>
          </a:p>
          <a:p>
            <a:pPr marL="240030" indent="-240030">
              <a:buFont typeface="+mj-lt"/>
              <a:buAutoNum type="arabicPeriod"/>
            </a:pPr>
            <a:r>
              <a:rPr lang="en-US" sz="1200" b="0" i="0" dirty="0">
                <a:effectLst/>
                <a:latin typeface="Arial"/>
                <a:cs typeface="Arial"/>
              </a:rPr>
              <a:t>Reddy A, Marcotte LM, Zhou L, </a:t>
            </a:r>
            <a:r>
              <a:rPr lang="en-US" sz="1200" b="0" i="0" dirty="0" err="1">
                <a:effectLst/>
                <a:latin typeface="Arial"/>
                <a:cs typeface="Arial"/>
              </a:rPr>
              <a:t>Fihn</a:t>
            </a:r>
            <a:r>
              <a:rPr lang="en-US" sz="1200" b="0" i="0" dirty="0">
                <a:effectLst/>
                <a:latin typeface="Arial"/>
                <a:cs typeface="Arial"/>
              </a:rPr>
              <a:t> SD, Liao JM. Use of Chronic Care Management Among Primary Care Clinicians. Ann Fam Med. 2020 Sep;18(5):455-457. </a:t>
            </a:r>
            <a:r>
              <a:rPr lang="en-US" sz="1200" b="0" i="0" dirty="0" err="1">
                <a:effectLst/>
                <a:latin typeface="Arial"/>
                <a:cs typeface="Arial"/>
              </a:rPr>
              <a:t>doi</a:t>
            </a:r>
            <a:r>
              <a:rPr lang="en-US" sz="1200" b="0" i="0" dirty="0">
                <a:effectLst/>
                <a:latin typeface="Arial"/>
                <a:cs typeface="Arial"/>
              </a:rPr>
              <a:t>: </a:t>
            </a:r>
            <a:r>
              <a:rPr lang="en-US" sz="1200" b="0" i="0" dirty="0">
                <a:effectLst/>
                <a:latin typeface="Arial"/>
                <a:cs typeface="Arial"/>
                <a:hlinkClick r:id="rId4"/>
              </a:rPr>
              <a:t>10.1370/afm.2573</a:t>
            </a:r>
            <a:r>
              <a:rPr lang="en-US" sz="1200" b="0" i="0" dirty="0">
                <a:effectLst/>
                <a:latin typeface="Arial"/>
                <a:cs typeface="Arial"/>
              </a:rPr>
              <a:t>. </a:t>
            </a:r>
          </a:p>
          <a:p>
            <a:pPr marL="240030" indent="-240030">
              <a:buFont typeface="+mj-lt"/>
              <a:buAutoNum type="arabicPeriod"/>
            </a:pPr>
            <a:r>
              <a:rPr lang="en-US" sz="1200" b="0" i="0" dirty="0">
                <a:effectLst/>
                <a:latin typeface="Arial"/>
                <a:cs typeface="Arial"/>
              </a:rPr>
              <a:t>2019 National Healthcare Quality and Disparities Report [Internet]. Rockville (MD): Agency for Healthcare Research and Quality (US); 2020 Dec. DISPARITIES IN HEALTHCARE</a:t>
            </a:r>
          </a:p>
          <a:p>
            <a:pPr marL="240030" indent="-240030">
              <a:buFont typeface="+mj-lt"/>
              <a:buAutoNum type="arabicPeriod"/>
            </a:pPr>
            <a:r>
              <a:rPr lang="en-US" sz="1200" dirty="0">
                <a:latin typeface="Arial"/>
                <a:cs typeface="Arial"/>
              </a:rPr>
              <a:t>What to Know about Medicare Spending and Financing. Kaiser Family Foundation.</a:t>
            </a:r>
            <a:r>
              <a:rPr lang="en-US" sz="1200" dirty="0">
                <a:solidFill>
                  <a:srgbClr val="222222"/>
                </a:solidFill>
                <a:latin typeface="Arial"/>
                <a:cs typeface="Arial"/>
              </a:rPr>
              <a:t> </a:t>
            </a:r>
            <a:r>
              <a:rPr lang="en-US" sz="1200" dirty="0">
                <a:solidFill>
                  <a:srgbClr val="222222"/>
                </a:solidFill>
                <a:latin typeface="Arial"/>
                <a:cs typeface="Arial"/>
                <a:hlinkClick r:id="rId5"/>
              </a:rPr>
              <a:t>https://www.kff.org/medicare/issue-brief/what-to-know-about-medicare-spending-and-financing/</a:t>
            </a:r>
            <a:r>
              <a:rPr lang="en-US" sz="1200" dirty="0">
                <a:solidFill>
                  <a:srgbClr val="222222"/>
                </a:solidFill>
                <a:latin typeface="Arial"/>
                <a:cs typeface="Arial"/>
              </a:rPr>
              <a:t> </a:t>
            </a:r>
            <a:endParaRPr lang="en-US" sz="1200" dirty="0">
              <a:solidFill>
                <a:srgbClr val="222222"/>
              </a:solidFill>
              <a:latin typeface="Arial"/>
            </a:endParaRPr>
          </a:p>
          <a:p>
            <a:pPr marL="240030" indent="-240030">
              <a:buFont typeface="+mj-lt"/>
              <a:buAutoNum type="arabicPeriod"/>
            </a:pPr>
            <a:r>
              <a:rPr lang="en-US" sz="1200" b="0" i="0" dirty="0">
                <a:effectLst/>
                <a:latin typeface="Arial"/>
                <a:cs typeface="Arial"/>
              </a:rPr>
              <a:t>Lochner KA, Cox CS. Prevalence of multiple chronic conditions among Medicare beneficiaries, United States, 2010. </a:t>
            </a:r>
            <a:r>
              <a:rPr lang="en-US" sz="1200" b="0" i="0" dirty="0" err="1">
                <a:effectLst/>
                <a:latin typeface="Arial"/>
                <a:cs typeface="Arial"/>
              </a:rPr>
              <a:t>Prev</a:t>
            </a:r>
            <a:r>
              <a:rPr lang="en-US" sz="1200" b="0" i="0" dirty="0">
                <a:effectLst/>
                <a:latin typeface="Arial"/>
                <a:cs typeface="Arial"/>
              </a:rPr>
              <a:t> Chronic Dis. 2013 Apr 25;10:E61. </a:t>
            </a:r>
            <a:r>
              <a:rPr lang="en-US" sz="1200" b="0" i="0" dirty="0" err="1">
                <a:effectLst/>
                <a:latin typeface="Arial"/>
                <a:cs typeface="Arial"/>
              </a:rPr>
              <a:t>doi</a:t>
            </a:r>
            <a:r>
              <a:rPr lang="en-US" sz="1200" b="0" i="0" dirty="0">
                <a:effectLst/>
                <a:latin typeface="Arial"/>
                <a:cs typeface="Arial"/>
              </a:rPr>
              <a:t>: </a:t>
            </a:r>
            <a:r>
              <a:rPr lang="en-US" sz="1200" b="0" i="0" dirty="0">
                <a:effectLst/>
                <a:latin typeface="Arial"/>
                <a:cs typeface="Arial"/>
                <a:hlinkClick r:id="rId6"/>
              </a:rPr>
              <a:t>10.5888/pcd10.120137</a:t>
            </a:r>
            <a:r>
              <a:rPr lang="en-US" sz="1200" b="0" i="0" dirty="0">
                <a:effectLst/>
                <a:latin typeface="Arial"/>
                <a:cs typeface="Arial"/>
              </a:rPr>
              <a:t>.</a:t>
            </a:r>
          </a:p>
          <a:p>
            <a:pPr marL="240030" indent="-240030">
              <a:buFont typeface="+mj-lt"/>
              <a:buAutoNum type="arabicPeriod"/>
            </a:pPr>
            <a:r>
              <a:rPr lang="en-US" sz="1200" dirty="0">
                <a:latin typeface="Arial"/>
                <a:cs typeface="Arial"/>
              </a:rPr>
              <a:t>The Medicare Learning Network. Centers for Medicare &amp; Medicaid Services. </a:t>
            </a:r>
            <a:r>
              <a:rPr lang="en-US" sz="1200" dirty="0">
                <a:latin typeface="Arial"/>
                <a:cs typeface="Arial"/>
                <a:hlinkClick r:id="rId7"/>
              </a:rPr>
              <a:t>https://www.cms.gov/training-education/medicare-learning-network/resources-training</a:t>
            </a:r>
            <a:r>
              <a:rPr lang="en-US" sz="1200" dirty="0">
                <a:latin typeface="Arial"/>
                <a:cs typeface="Arial"/>
              </a:rPr>
              <a:t> </a:t>
            </a:r>
          </a:p>
        </p:txBody>
      </p:sp>
    </p:spTree>
    <p:extLst>
      <p:ext uri="{BB962C8B-B14F-4D97-AF65-F5344CB8AC3E}">
        <p14:creationId xmlns:p14="http://schemas.microsoft.com/office/powerpoint/2010/main" val="88670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618F-DE33-9BC5-BE8F-18A630020BC8}"/>
              </a:ext>
            </a:extLst>
          </p:cNvPr>
          <p:cNvSpPr>
            <a:spLocks noGrp="1"/>
          </p:cNvSpPr>
          <p:nvPr>
            <p:ph type="title"/>
          </p:nvPr>
        </p:nvSpPr>
        <p:spPr>
          <a:xfrm>
            <a:off x="706583" y="365125"/>
            <a:ext cx="5944309" cy="1325563"/>
          </a:xfrm>
        </p:spPr>
        <p:txBody>
          <a:bodyPr/>
          <a:lstStyle/>
          <a:p>
            <a:r>
              <a:rPr lang="en-US" dirty="0"/>
              <a:t>CHRONIC DISEASE BURDEN IN THE UNITED STATES</a:t>
            </a:r>
          </a:p>
        </p:txBody>
      </p:sp>
      <p:sp>
        <p:nvSpPr>
          <p:cNvPr id="3" name="Content Placeholder 2">
            <a:extLst>
              <a:ext uri="{FF2B5EF4-FFF2-40B4-BE49-F238E27FC236}">
                <a16:creationId xmlns:a16="http://schemas.microsoft.com/office/drawing/2014/main" id="{BBB2E77C-26AB-08FD-A348-08A0E0F3962B}"/>
              </a:ext>
            </a:extLst>
          </p:cNvPr>
          <p:cNvSpPr>
            <a:spLocks noGrp="1"/>
          </p:cNvSpPr>
          <p:nvPr>
            <p:ph idx="1"/>
          </p:nvPr>
        </p:nvSpPr>
        <p:spPr>
          <a:xfrm>
            <a:off x="706584" y="1825625"/>
            <a:ext cx="4975202" cy="4351338"/>
          </a:xfrm>
        </p:spPr>
        <p:txBody>
          <a:bodyPr>
            <a:normAutofit/>
          </a:bodyPr>
          <a:lstStyle/>
          <a:p>
            <a:r>
              <a:rPr lang="en-US" dirty="0"/>
              <a:t>6 in 10 American adults have a chronic condition (117 million people)</a:t>
            </a:r>
            <a:r>
              <a:rPr lang="en-US" baseline="30000" dirty="0"/>
              <a:t>1</a:t>
            </a:r>
          </a:p>
          <a:p>
            <a:r>
              <a:rPr lang="en-US" dirty="0"/>
              <a:t>40% of Americans have 2+ chronic conditions</a:t>
            </a:r>
            <a:r>
              <a:rPr lang="en-US" baseline="30000" dirty="0"/>
              <a:t>1</a:t>
            </a:r>
          </a:p>
          <a:p>
            <a:r>
              <a:rPr lang="en-US" dirty="0"/>
              <a:t>8 of the top 10 causes of death in 2021 were from chronic diseases</a:t>
            </a:r>
            <a:r>
              <a:rPr lang="en-US" baseline="30000" dirty="0"/>
              <a:t>2</a:t>
            </a:r>
          </a:p>
          <a:p>
            <a:r>
              <a:rPr lang="en-US" dirty="0"/>
              <a:t>People with chronic conditions account for 90% of all health care spending</a:t>
            </a:r>
            <a:r>
              <a:rPr lang="en-US" baseline="30000" dirty="0"/>
              <a:t>3</a:t>
            </a:r>
          </a:p>
          <a:p>
            <a:r>
              <a:rPr lang="en-US" dirty="0"/>
              <a:t>Individuals from racial and ethnic minorities receive poorer care than White individuals on 40% of quality measures, including chronic care coordination and patient-centered care</a:t>
            </a:r>
            <a:r>
              <a:rPr lang="en-US" baseline="30000" dirty="0"/>
              <a:t>4</a:t>
            </a:r>
          </a:p>
        </p:txBody>
      </p:sp>
      <p:pic>
        <p:nvPicPr>
          <p:cNvPr id="4" name="Picture 3">
            <a:extLst>
              <a:ext uri="{FF2B5EF4-FFF2-40B4-BE49-F238E27FC236}">
                <a16:creationId xmlns:a16="http://schemas.microsoft.com/office/drawing/2014/main" id="{B97C8AEB-1EC0-4B4C-B0C5-BA60298B31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63296" y="1506549"/>
            <a:ext cx="3081142" cy="3282193"/>
          </a:xfrm>
          <a:prstGeom prst="rect">
            <a:avLst/>
          </a:prstGeom>
        </p:spPr>
      </p:pic>
    </p:spTree>
    <p:extLst>
      <p:ext uri="{BB962C8B-B14F-4D97-AF65-F5344CB8AC3E}">
        <p14:creationId xmlns:p14="http://schemas.microsoft.com/office/powerpoint/2010/main" val="308363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10CD-0DCD-D1DD-3C85-FFDE58E99AA7}"/>
              </a:ext>
            </a:extLst>
          </p:cNvPr>
          <p:cNvSpPr>
            <a:spLocks noGrp="1"/>
          </p:cNvSpPr>
          <p:nvPr>
            <p:ph type="title"/>
          </p:nvPr>
        </p:nvSpPr>
        <p:spPr/>
        <p:txBody>
          <a:bodyPr/>
          <a:lstStyle/>
          <a:p>
            <a:r>
              <a:rPr lang="en-US" dirty="0"/>
              <a:t>CMS AND CHRONIC CARE</a:t>
            </a:r>
          </a:p>
        </p:txBody>
      </p:sp>
      <p:sp>
        <p:nvSpPr>
          <p:cNvPr id="3" name="Content Placeholder 2">
            <a:extLst>
              <a:ext uri="{FF2B5EF4-FFF2-40B4-BE49-F238E27FC236}">
                <a16:creationId xmlns:a16="http://schemas.microsoft.com/office/drawing/2014/main" id="{A20A8AD8-CA79-7668-8567-262CE2F04300}"/>
              </a:ext>
            </a:extLst>
          </p:cNvPr>
          <p:cNvSpPr>
            <a:spLocks noGrp="1"/>
          </p:cNvSpPr>
          <p:nvPr>
            <p:ph idx="1"/>
          </p:nvPr>
        </p:nvSpPr>
        <p:spPr>
          <a:xfrm>
            <a:off x="706583" y="1825625"/>
            <a:ext cx="5569171" cy="4351338"/>
          </a:xfrm>
        </p:spPr>
        <p:txBody>
          <a:bodyPr/>
          <a:lstStyle/>
          <a:p>
            <a:r>
              <a:rPr lang="en-US" dirty="0"/>
              <a:t>Medicare benefit payments totaled $829 billion in 2021</a:t>
            </a:r>
            <a:r>
              <a:rPr lang="en-US" baseline="30000" dirty="0"/>
              <a:t>5</a:t>
            </a:r>
          </a:p>
          <a:p>
            <a:r>
              <a:rPr lang="en-US" dirty="0"/>
              <a:t>Two-thirds of Medicare enrollees have 2+ chronic conditions</a:t>
            </a:r>
            <a:r>
              <a:rPr lang="en-US" baseline="30000" dirty="0"/>
              <a:t>6</a:t>
            </a:r>
          </a:p>
          <a:p>
            <a:r>
              <a:rPr lang="en-US" dirty="0"/>
              <a:t>Over 90% of Medicare spending is on patients with chronic conditions</a:t>
            </a:r>
            <a:r>
              <a:rPr lang="en-US" baseline="30000" dirty="0"/>
              <a:t>7</a:t>
            </a:r>
          </a:p>
          <a:p>
            <a:r>
              <a:rPr lang="en-US" dirty="0"/>
              <a:t>Annual per capita Medicare spending increases with enrollees' number of chronic conditions</a:t>
            </a:r>
            <a:r>
              <a:rPr lang="en-US" baseline="30000" dirty="0"/>
              <a:t>3</a:t>
            </a:r>
            <a:r>
              <a:rPr lang="en-US" dirty="0"/>
              <a:t> </a:t>
            </a:r>
          </a:p>
        </p:txBody>
      </p:sp>
      <p:pic>
        <p:nvPicPr>
          <p:cNvPr id="7" name="Picture 6">
            <a:extLst>
              <a:ext uri="{FF2B5EF4-FFF2-40B4-BE49-F238E27FC236}">
                <a16:creationId xmlns:a16="http://schemas.microsoft.com/office/drawing/2014/main" id="{45B471E2-B517-813D-FCE7-0EE34A8D0B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597" y="1383397"/>
            <a:ext cx="3707587" cy="3707587"/>
          </a:xfrm>
          <a:prstGeom prst="rect">
            <a:avLst/>
          </a:prstGeom>
        </p:spPr>
      </p:pic>
    </p:spTree>
    <p:extLst>
      <p:ext uri="{BB962C8B-B14F-4D97-AF65-F5344CB8AC3E}">
        <p14:creationId xmlns:p14="http://schemas.microsoft.com/office/powerpoint/2010/main" val="68996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B768-B5C8-D03E-66BD-808FDDB9FF2F}"/>
              </a:ext>
            </a:extLst>
          </p:cNvPr>
          <p:cNvSpPr>
            <a:spLocks noGrp="1"/>
          </p:cNvSpPr>
          <p:nvPr>
            <p:ph type="title"/>
          </p:nvPr>
        </p:nvSpPr>
        <p:spPr>
          <a:xfrm>
            <a:off x="706583" y="365125"/>
            <a:ext cx="5256555" cy="1325563"/>
          </a:xfrm>
        </p:spPr>
        <p:txBody>
          <a:bodyPr/>
          <a:lstStyle/>
          <a:p>
            <a:r>
              <a:rPr lang="en-US" dirty="0"/>
              <a:t>WHAT IS CHRONIC CARE MANAGEMENT (CCM)?</a:t>
            </a:r>
          </a:p>
        </p:txBody>
      </p:sp>
      <p:sp>
        <p:nvSpPr>
          <p:cNvPr id="3" name="Content Placeholder 2">
            <a:extLst>
              <a:ext uri="{FF2B5EF4-FFF2-40B4-BE49-F238E27FC236}">
                <a16:creationId xmlns:a16="http://schemas.microsoft.com/office/drawing/2014/main" id="{78C10848-CBC5-AA2C-CCF7-F55FC990C0CA}"/>
              </a:ext>
            </a:extLst>
          </p:cNvPr>
          <p:cNvSpPr>
            <a:spLocks noGrp="1"/>
          </p:cNvSpPr>
          <p:nvPr>
            <p:ph idx="1"/>
          </p:nvPr>
        </p:nvSpPr>
        <p:spPr>
          <a:xfrm>
            <a:off x="706583" y="1825625"/>
            <a:ext cx="5170586" cy="4351338"/>
          </a:xfrm>
        </p:spPr>
        <p:txBody>
          <a:bodyPr/>
          <a:lstStyle/>
          <a:p>
            <a:r>
              <a:rPr lang="en-US" dirty="0"/>
              <a:t>CCM is care coordination outside of a regular office visit for patients with 2+ chronic conditions expected to last at least 12 months or until the death of the patient, and that place the patient at significant risk of death, acute exacerbation or decompensation, or functional decline. </a:t>
            </a:r>
          </a:p>
          <a:p>
            <a:r>
              <a:rPr lang="en-US" dirty="0"/>
              <a:t>It provides access to care outside of and in between doctors’ visits.</a:t>
            </a:r>
          </a:p>
          <a:p>
            <a:r>
              <a:rPr lang="en-US" dirty="0"/>
              <a:t>CCM services can also help reduce geographic and racial or ethnic health care disparities.</a:t>
            </a:r>
          </a:p>
        </p:txBody>
      </p:sp>
      <p:pic>
        <p:nvPicPr>
          <p:cNvPr id="7" name="Picture 6">
            <a:extLst>
              <a:ext uri="{FF2B5EF4-FFF2-40B4-BE49-F238E27FC236}">
                <a16:creationId xmlns:a16="http://schemas.microsoft.com/office/drawing/2014/main" id="{1F7390FC-EAB6-32FE-7705-A1FC3F6031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061" y="1203567"/>
            <a:ext cx="3712309" cy="3712309"/>
          </a:xfrm>
          <a:prstGeom prst="rect">
            <a:avLst/>
          </a:prstGeom>
        </p:spPr>
      </p:pic>
    </p:spTree>
    <p:extLst>
      <p:ext uri="{BB962C8B-B14F-4D97-AF65-F5344CB8AC3E}">
        <p14:creationId xmlns:p14="http://schemas.microsoft.com/office/powerpoint/2010/main" val="355774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4CF7-AB7B-98D4-55F2-056547F8F956}"/>
              </a:ext>
            </a:extLst>
          </p:cNvPr>
          <p:cNvSpPr>
            <a:spLocks noGrp="1"/>
          </p:cNvSpPr>
          <p:nvPr>
            <p:ph type="title"/>
          </p:nvPr>
        </p:nvSpPr>
        <p:spPr/>
        <p:txBody>
          <a:bodyPr/>
          <a:lstStyle/>
          <a:p>
            <a:r>
              <a:rPr lang="en-US" dirty="0"/>
              <a:t>WHAT IS CCM? (CONTINUED)</a:t>
            </a:r>
          </a:p>
        </p:txBody>
      </p:sp>
      <p:sp>
        <p:nvSpPr>
          <p:cNvPr id="3" name="Content Placeholder 2">
            <a:extLst>
              <a:ext uri="{FF2B5EF4-FFF2-40B4-BE49-F238E27FC236}">
                <a16:creationId xmlns:a16="http://schemas.microsoft.com/office/drawing/2014/main" id="{1F653EDE-B83E-84B8-F717-10D9D3390458}"/>
              </a:ext>
            </a:extLst>
          </p:cNvPr>
          <p:cNvSpPr>
            <a:spLocks noGrp="1"/>
          </p:cNvSpPr>
          <p:nvPr>
            <p:ph idx="1"/>
          </p:nvPr>
        </p:nvSpPr>
        <p:spPr/>
        <p:txBody>
          <a:bodyPr>
            <a:normAutofit/>
          </a:bodyPr>
          <a:lstStyle/>
          <a:p>
            <a:r>
              <a:rPr lang="en-US" dirty="0"/>
              <a:t>Ongoing CMS effort to pay more accurately for CCM in “traditional” Medicare by identifying gaps in Medicare Part B coding and payment (especially the Medicare Physician Fee Schedule or PFS)</a:t>
            </a:r>
          </a:p>
          <a:p>
            <a:r>
              <a:rPr lang="en-US" dirty="0"/>
              <a:t>Initially adopted CPT code 99490 beginning January 1, 2015 to separately identify and value clinical staff time and other resources used in providing CCM </a:t>
            </a:r>
          </a:p>
          <a:p>
            <a:r>
              <a:rPr lang="en-US" dirty="0"/>
              <a:t>Beginning January 1, 2017, CMS adopted 3 additional billing codes (G0506, CPT 99487, CPT 99489) </a:t>
            </a:r>
          </a:p>
          <a:p>
            <a:r>
              <a:rPr lang="en-US" dirty="0"/>
              <a:t>Beginning 2022, Rural Health Clinics (RHCs) and Federally Qualified Health Centers (FQHCs) can bill Chronic Care Management (CCM) and Transitional Care Management (TCM) services for the same patient during the same time period </a:t>
            </a:r>
          </a:p>
          <a:p>
            <a:r>
              <a:rPr lang="en-US" dirty="0"/>
              <a:t>Detailed guidance on CCM and related care management services for physicians available on the PFS web page at </a:t>
            </a:r>
            <a:r>
              <a:rPr lang="en-US" dirty="0">
                <a:hlinkClick r:id="rId2"/>
              </a:rPr>
              <a:t>https://www.cms.gov/Medicare/Medicare-Fee-for-Service-Payment/PhysicianFeeSched/Care-Management.html</a:t>
            </a:r>
            <a:r>
              <a:rPr lang="en-US" dirty="0"/>
              <a:t> </a:t>
            </a:r>
          </a:p>
        </p:txBody>
      </p:sp>
    </p:spTree>
    <p:extLst>
      <p:ext uri="{BB962C8B-B14F-4D97-AF65-F5344CB8AC3E}">
        <p14:creationId xmlns:p14="http://schemas.microsoft.com/office/powerpoint/2010/main" val="181909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AC00-E46F-50AA-797F-AF7346A924C5}"/>
              </a:ext>
            </a:extLst>
          </p:cNvPr>
          <p:cNvSpPr>
            <a:spLocks noGrp="1"/>
          </p:cNvSpPr>
          <p:nvPr>
            <p:ph type="title"/>
          </p:nvPr>
        </p:nvSpPr>
        <p:spPr/>
        <p:txBody>
          <a:bodyPr/>
          <a:lstStyle/>
          <a:p>
            <a:r>
              <a:rPr lang="en-US" dirty="0"/>
              <a:t>ELEMENTS OF CCM SERVICES</a:t>
            </a:r>
          </a:p>
        </p:txBody>
      </p:sp>
      <p:sp>
        <p:nvSpPr>
          <p:cNvPr id="3" name="Content Placeholder 2">
            <a:extLst>
              <a:ext uri="{FF2B5EF4-FFF2-40B4-BE49-F238E27FC236}">
                <a16:creationId xmlns:a16="http://schemas.microsoft.com/office/drawing/2014/main" id="{666B73B9-C670-EB61-89F1-51CD1E9DE04F}"/>
              </a:ext>
            </a:extLst>
          </p:cNvPr>
          <p:cNvSpPr>
            <a:spLocks noGrp="1"/>
          </p:cNvSpPr>
          <p:nvPr>
            <p:ph idx="1"/>
          </p:nvPr>
        </p:nvSpPr>
        <p:spPr>
          <a:xfrm>
            <a:off x="706583" y="1825625"/>
            <a:ext cx="5014279" cy="4351338"/>
          </a:xfrm>
        </p:spPr>
        <p:txBody>
          <a:bodyPr/>
          <a:lstStyle/>
          <a:p>
            <a:r>
              <a:rPr lang="en-US" dirty="0"/>
              <a:t>Structured recording of patient health information </a:t>
            </a:r>
          </a:p>
          <a:p>
            <a:r>
              <a:rPr lang="en-US" dirty="0"/>
              <a:t>Keeping comprehensive electronic care plans </a:t>
            </a:r>
          </a:p>
          <a:p>
            <a:r>
              <a:rPr lang="en-US" dirty="0"/>
              <a:t>Managing care transitions and other care management services </a:t>
            </a:r>
          </a:p>
          <a:p>
            <a:r>
              <a:rPr lang="en-US" dirty="0"/>
              <a:t>Coordinating and sharing patient health information promptly within and outside the practice </a:t>
            </a:r>
          </a:p>
        </p:txBody>
      </p:sp>
      <p:pic>
        <p:nvPicPr>
          <p:cNvPr id="8" name="Picture 7">
            <a:extLst>
              <a:ext uri="{FF2B5EF4-FFF2-40B4-BE49-F238E27FC236}">
                <a16:creationId xmlns:a16="http://schemas.microsoft.com/office/drawing/2014/main" id="{4CBFB898-BA05-B56A-C826-593AC8C151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864" y="1362705"/>
            <a:ext cx="3718169" cy="3718169"/>
          </a:xfrm>
          <a:prstGeom prst="rect">
            <a:avLst/>
          </a:prstGeom>
        </p:spPr>
      </p:pic>
    </p:spTree>
    <p:extLst>
      <p:ext uri="{BB962C8B-B14F-4D97-AF65-F5344CB8AC3E}">
        <p14:creationId xmlns:p14="http://schemas.microsoft.com/office/powerpoint/2010/main" val="232418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66FF-C47D-F8C3-7AD1-F4A18D8E9761}"/>
              </a:ext>
            </a:extLst>
          </p:cNvPr>
          <p:cNvSpPr>
            <a:spLocks noGrp="1"/>
          </p:cNvSpPr>
          <p:nvPr>
            <p:ph type="title"/>
          </p:nvPr>
        </p:nvSpPr>
        <p:spPr/>
        <p:txBody>
          <a:bodyPr/>
          <a:lstStyle/>
          <a:p>
            <a:r>
              <a:rPr lang="en-US" dirty="0"/>
              <a:t>WHO CAN BILL FOR CCM SERVICES?</a:t>
            </a:r>
          </a:p>
        </p:txBody>
      </p:sp>
      <p:sp>
        <p:nvSpPr>
          <p:cNvPr id="3" name="Content Placeholder 2">
            <a:extLst>
              <a:ext uri="{FF2B5EF4-FFF2-40B4-BE49-F238E27FC236}">
                <a16:creationId xmlns:a16="http://schemas.microsoft.com/office/drawing/2014/main" id="{86242081-7579-7AAD-F01A-17161D705095}"/>
              </a:ext>
            </a:extLst>
          </p:cNvPr>
          <p:cNvSpPr>
            <a:spLocks noGrp="1"/>
          </p:cNvSpPr>
          <p:nvPr>
            <p:ph idx="1"/>
          </p:nvPr>
        </p:nvSpPr>
        <p:spPr>
          <a:xfrm>
            <a:off x="706583" y="1825625"/>
            <a:ext cx="5170586" cy="4351338"/>
          </a:xfrm>
        </p:spPr>
        <p:txBody>
          <a:bodyPr/>
          <a:lstStyle/>
          <a:p>
            <a:r>
              <a:rPr lang="en-US" dirty="0"/>
              <a:t>Physicians and certain Non-Physician Practitioners (Physician Assistants, Certified Nurse Midwives, Clinical Nurse Specialists, Nurse Practitioners) </a:t>
            </a:r>
          </a:p>
          <a:p>
            <a:r>
              <a:rPr lang="en-US" dirty="0"/>
              <a:t>Rural Health Clinics (RHCs) and Federally Qualified Health Centers (FQHCs) </a:t>
            </a:r>
          </a:p>
          <a:p>
            <a:r>
              <a:rPr lang="en-US" dirty="0"/>
              <a:t>Hospitals, including Critical Access Hospitals </a:t>
            </a:r>
          </a:p>
        </p:txBody>
      </p:sp>
      <p:pic>
        <p:nvPicPr>
          <p:cNvPr id="8" name="Picture 7">
            <a:extLst>
              <a:ext uri="{FF2B5EF4-FFF2-40B4-BE49-F238E27FC236}">
                <a16:creationId xmlns:a16="http://schemas.microsoft.com/office/drawing/2014/main" id="{775B2C39-D7E2-011E-BFE7-341E89DFC8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876" y="1148191"/>
            <a:ext cx="3595077" cy="3595077"/>
          </a:xfrm>
          <a:prstGeom prst="rect">
            <a:avLst/>
          </a:prstGeom>
        </p:spPr>
      </p:pic>
    </p:spTree>
    <p:extLst>
      <p:ext uri="{BB962C8B-B14F-4D97-AF65-F5344CB8AC3E}">
        <p14:creationId xmlns:p14="http://schemas.microsoft.com/office/powerpoint/2010/main" val="100633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2397-5FA4-CA24-116D-64E7BB6ED9EF}"/>
              </a:ext>
            </a:extLst>
          </p:cNvPr>
          <p:cNvSpPr>
            <a:spLocks noGrp="1"/>
          </p:cNvSpPr>
          <p:nvPr>
            <p:ph type="title"/>
          </p:nvPr>
        </p:nvSpPr>
        <p:spPr/>
        <p:txBody>
          <a:bodyPr/>
          <a:lstStyle/>
          <a:p>
            <a:r>
              <a:rPr lang="en-US" dirty="0"/>
              <a:t>WHAT ARE THE BENEFITS OF CCM?</a:t>
            </a:r>
          </a:p>
        </p:txBody>
      </p:sp>
      <p:graphicFrame>
        <p:nvGraphicFramePr>
          <p:cNvPr id="4" name="Table 4">
            <a:extLst>
              <a:ext uri="{FF2B5EF4-FFF2-40B4-BE49-F238E27FC236}">
                <a16:creationId xmlns:a16="http://schemas.microsoft.com/office/drawing/2014/main" id="{51F235B2-BA05-3A6C-1C18-2F3D8F62492F}"/>
              </a:ext>
            </a:extLst>
          </p:cNvPr>
          <p:cNvGraphicFramePr>
            <a:graphicFrameLocks/>
          </p:cNvGraphicFramePr>
          <p:nvPr>
            <p:extLst>
              <p:ext uri="{D42A27DB-BD31-4B8C-83A1-F6EECF244321}">
                <p14:modId xmlns:p14="http://schemas.microsoft.com/office/powerpoint/2010/main" val="2519942990"/>
              </p:ext>
            </p:extLst>
          </p:nvPr>
        </p:nvGraphicFramePr>
        <p:xfrm>
          <a:off x="800099" y="1710958"/>
          <a:ext cx="10422083" cy="3673367"/>
        </p:xfrm>
        <a:graphic>
          <a:graphicData uri="http://schemas.openxmlformats.org/drawingml/2006/table">
            <a:tbl>
              <a:tblPr firstRow="1" bandRow="1">
                <a:tableStyleId>{46F890A9-2807-4EBB-B81D-B2AA78EC7F39}</a:tableStyleId>
              </a:tblPr>
              <a:tblGrid>
                <a:gridCol w="5232975">
                  <a:extLst>
                    <a:ext uri="{9D8B030D-6E8A-4147-A177-3AD203B41FA5}">
                      <a16:colId xmlns:a16="http://schemas.microsoft.com/office/drawing/2014/main" val="3591861579"/>
                    </a:ext>
                  </a:extLst>
                </a:gridCol>
                <a:gridCol w="5189108">
                  <a:extLst>
                    <a:ext uri="{9D8B030D-6E8A-4147-A177-3AD203B41FA5}">
                      <a16:colId xmlns:a16="http://schemas.microsoft.com/office/drawing/2014/main" val="721990297"/>
                    </a:ext>
                  </a:extLst>
                </a:gridCol>
              </a:tblGrid>
              <a:tr h="591839">
                <a:tc>
                  <a:txBody>
                    <a:bodyPr/>
                    <a:lstStyle/>
                    <a:p>
                      <a:pPr lvl="0" algn="l">
                        <a:lnSpc>
                          <a:spcPct val="110000"/>
                        </a:lnSpc>
                        <a:buNone/>
                      </a:pPr>
                      <a:r>
                        <a:rPr lang="en-US" sz="2000" dirty="0">
                          <a:solidFill>
                            <a:srgbClr val="0059A3"/>
                          </a:solidFill>
                          <a:latin typeface="Arial"/>
                        </a:rPr>
                        <a:t>FOR YOUR PATIENTS</a:t>
                      </a:r>
                    </a:p>
                  </a:txBody>
                  <a:tcPr anchor="ct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0000"/>
                        </a:lnSpc>
                        <a:buNone/>
                      </a:pPr>
                      <a:r>
                        <a:rPr lang="en-US" sz="2000" dirty="0">
                          <a:solidFill>
                            <a:srgbClr val="0059A3"/>
                          </a:solidFill>
                          <a:latin typeface="Arial"/>
                        </a:rPr>
                        <a:t>FOR YOUR PRACTICE</a:t>
                      </a:r>
                    </a:p>
                  </a:txBody>
                  <a:tcPr marL="365760" anchor="ct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7351275"/>
                  </a:ext>
                </a:extLst>
              </a:tr>
              <a:tr h="3081528">
                <a:tc>
                  <a:txBody>
                    <a:bodyPr/>
                    <a:lstStyle/>
                    <a:p>
                      <a:pPr marL="285750" lvl="0" indent="-285750" algn="l">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Team of dedicated health care professionals to plan for better health and stay on track for good health</a:t>
                      </a:r>
                    </a:p>
                    <a:p>
                      <a:pPr marL="285750" lvl="0" indent="-285750" algn="l">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Comprehensive care plan to support disease control and health management goals, including outside resources, community support, referrals, and educational information</a:t>
                      </a:r>
                    </a:p>
                    <a:p>
                      <a:pPr marL="285750" lvl="0" indent="-285750" algn="l">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Additional support between visits and more frequent communication with providers</a:t>
                      </a:r>
                    </a:p>
                  </a:txBody>
                  <a:tcPr marR="274320" marT="228600">
                    <a:lnL>
                      <a:noFill/>
                    </a:lnL>
                    <a:lnR>
                      <a:noFill/>
                    </a:lnR>
                    <a:lnT w="28575" cap="flat" cmpd="sng" algn="ctr">
                      <a:solidFill>
                        <a:srgbClr val="0059A3"/>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Improved care coordination and health outcomes</a:t>
                      </a:r>
                    </a:p>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Increased patient satisfaction, compliance, efficiency, and connection</a:t>
                      </a:r>
                    </a:p>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Decreased hospitalization and emergency department visits</a:t>
                      </a:r>
                    </a:p>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Ability to sustain and grow your practice, including additional resources to care for high-risk, high-needs patients</a:t>
                      </a:r>
                    </a:p>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Reduced operational costs and additional payment</a:t>
                      </a:r>
                    </a:p>
                  </a:txBody>
                  <a:tcPr marL="365760" marR="274320" marT="228600">
                    <a:lnL>
                      <a:noFill/>
                    </a:lnL>
                    <a:lnR>
                      <a:noFill/>
                    </a:lnR>
                    <a:lnT w="28575" cap="flat" cmpd="sng" algn="ctr">
                      <a:solidFill>
                        <a:srgbClr val="0059A3"/>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1243043"/>
                  </a:ext>
                </a:extLst>
              </a:tr>
            </a:tbl>
          </a:graphicData>
        </a:graphic>
      </p:graphicFrame>
      <p:sp>
        <p:nvSpPr>
          <p:cNvPr id="7" name="Rectangle 6">
            <a:extLst>
              <a:ext uri="{FF2B5EF4-FFF2-40B4-BE49-F238E27FC236}">
                <a16:creationId xmlns:a16="http://schemas.microsoft.com/office/drawing/2014/main" id="{DC0AA498-7C1A-9DD0-60FC-74D8A92778C4}"/>
              </a:ext>
              <a:ext uri="{C183D7F6-B498-43B3-948B-1728B52AA6E4}">
                <adec:decorative xmlns:adec="http://schemas.microsoft.com/office/drawing/2017/decorative" val="1"/>
              </a:ext>
            </a:extLst>
          </p:cNvPr>
          <p:cNvSpPr/>
          <p:nvPr/>
        </p:nvSpPr>
        <p:spPr>
          <a:xfrm>
            <a:off x="5658338" y="1825625"/>
            <a:ext cx="625231" cy="3738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353D7D-F333-2F06-C349-D80A59C8A002}"/>
              </a:ext>
              <a:ext uri="{C183D7F6-B498-43B3-948B-1728B52AA6E4}">
                <adec:decorative xmlns:adec="http://schemas.microsoft.com/office/drawing/2017/decorative" val="1"/>
              </a:ext>
            </a:extLst>
          </p:cNvPr>
          <p:cNvSpPr/>
          <p:nvPr/>
        </p:nvSpPr>
        <p:spPr>
          <a:xfrm>
            <a:off x="11027511" y="2005379"/>
            <a:ext cx="625231" cy="3738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11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4020-E643-A16B-CB04-30DECFE66C85}"/>
              </a:ext>
            </a:extLst>
          </p:cNvPr>
          <p:cNvSpPr>
            <a:spLocks noGrp="1"/>
          </p:cNvSpPr>
          <p:nvPr>
            <p:ph type="title"/>
          </p:nvPr>
        </p:nvSpPr>
        <p:spPr/>
        <p:txBody>
          <a:bodyPr/>
          <a:lstStyle/>
          <a:p>
            <a:r>
              <a:rPr lang="en-US" dirty="0"/>
              <a:t>CCM CODING SUMMARY</a:t>
            </a:r>
          </a:p>
        </p:txBody>
      </p:sp>
      <p:graphicFrame>
        <p:nvGraphicFramePr>
          <p:cNvPr id="6" name="Table 4">
            <a:extLst>
              <a:ext uri="{FF2B5EF4-FFF2-40B4-BE49-F238E27FC236}">
                <a16:creationId xmlns:a16="http://schemas.microsoft.com/office/drawing/2014/main" id="{CE46D2A0-5930-8B14-15A5-0BD5391A1AD5}"/>
              </a:ext>
            </a:extLst>
          </p:cNvPr>
          <p:cNvGraphicFramePr>
            <a:graphicFrameLocks/>
          </p:cNvGraphicFramePr>
          <p:nvPr>
            <p:extLst>
              <p:ext uri="{D42A27DB-BD31-4B8C-83A1-F6EECF244321}">
                <p14:modId xmlns:p14="http://schemas.microsoft.com/office/powerpoint/2010/main" val="722820919"/>
              </p:ext>
            </p:extLst>
          </p:nvPr>
        </p:nvGraphicFramePr>
        <p:xfrm>
          <a:off x="800100" y="1852804"/>
          <a:ext cx="10422083" cy="3984500"/>
        </p:xfrm>
        <a:graphic>
          <a:graphicData uri="http://schemas.openxmlformats.org/drawingml/2006/table">
            <a:tbl>
              <a:tblPr firstRow="1" bandRow="1">
                <a:tableStyleId>{46F890A9-2807-4EBB-B81D-B2AA78EC7F39}</a:tableStyleId>
              </a:tblPr>
              <a:tblGrid>
                <a:gridCol w="1755532">
                  <a:extLst>
                    <a:ext uri="{9D8B030D-6E8A-4147-A177-3AD203B41FA5}">
                      <a16:colId xmlns:a16="http://schemas.microsoft.com/office/drawing/2014/main" val="593895979"/>
                    </a:ext>
                  </a:extLst>
                </a:gridCol>
                <a:gridCol w="1452060">
                  <a:extLst>
                    <a:ext uri="{9D8B030D-6E8A-4147-A177-3AD203B41FA5}">
                      <a16:colId xmlns:a16="http://schemas.microsoft.com/office/drawing/2014/main" val="465607318"/>
                    </a:ext>
                  </a:extLst>
                </a:gridCol>
                <a:gridCol w="1838217">
                  <a:extLst>
                    <a:ext uri="{9D8B030D-6E8A-4147-A177-3AD203B41FA5}">
                      <a16:colId xmlns:a16="http://schemas.microsoft.com/office/drawing/2014/main" val="2270356066"/>
                    </a:ext>
                  </a:extLst>
                </a:gridCol>
                <a:gridCol w="1789723">
                  <a:extLst>
                    <a:ext uri="{9D8B030D-6E8A-4147-A177-3AD203B41FA5}">
                      <a16:colId xmlns:a16="http://schemas.microsoft.com/office/drawing/2014/main" val="3591861579"/>
                    </a:ext>
                  </a:extLst>
                </a:gridCol>
                <a:gridCol w="3586551">
                  <a:extLst>
                    <a:ext uri="{9D8B030D-6E8A-4147-A177-3AD203B41FA5}">
                      <a16:colId xmlns:a16="http://schemas.microsoft.com/office/drawing/2014/main" val="721990297"/>
                    </a:ext>
                  </a:extLst>
                </a:gridCol>
              </a:tblGrid>
              <a:tr h="457200">
                <a:tc>
                  <a:txBody>
                    <a:bodyPr/>
                    <a:lstStyle/>
                    <a:p>
                      <a:pPr marL="0" lvl="0" algn="l" defTabSz="914400" rtl="0" eaLnBrk="1" latinLnBrk="0" hangingPunct="1">
                        <a:buNone/>
                      </a:pPr>
                      <a:r>
                        <a:rPr lang="en-US" sz="1100" b="1" kern="1200" dirty="0">
                          <a:solidFill>
                            <a:srgbClr val="0059A3"/>
                          </a:solidFill>
                          <a:latin typeface="Arial"/>
                          <a:ea typeface="+mn-ea"/>
                          <a:cs typeface="+mn-cs"/>
                        </a:rPr>
                        <a:t>BILLING CODE</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l" defTabSz="914400" rtl="0" eaLnBrk="1" latinLnBrk="0" hangingPunct="1">
                        <a:buNone/>
                      </a:pPr>
                      <a:r>
                        <a:rPr lang="en-US" sz="1100" b="1" kern="1200" dirty="0">
                          <a:solidFill>
                            <a:srgbClr val="0059A3"/>
                          </a:solidFill>
                          <a:latin typeface="Arial"/>
                          <a:ea typeface="+mn-ea"/>
                          <a:cs typeface="+mn-cs"/>
                        </a:rPr>
                        <a:t>PAYMENT (PFS NON-FACILITY)</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l" defTabSz="914400" rtl="0" eaLnBrk="1" latinLnBrk="0" hangingPunct="1">
                        <a:buNone/>
                      </a:pPr>
                      <a:r>
                        <a:rPr lang="en-US" sz="1100" b="1" kern="1200" dirty="0">
                          <a:solidFill>
                            <a:srgbClr val="0059A3"/>
                          </a:solidFill>
                          <a:latin typeface="Arial"/>
                          <a:ea typeface="+mn-ea"/>
                          <a:cs typeface="+mn-cs"/>
                        </a:rPr>
                        <a:t>CLINICAL </a:t>
                      </a:r>
                      <a:br>
                        <a:rPr lang="en-US" sz="1100" b="1" kern="1200" dirty="0">
                          <a:solidFill>
                            <a:srgbClr val="0059A3"/>
                          </a:solidFill>
                          <a:latin typeface="Arial"/>
                          <a:ea typeface="+mn-ea"/>
                          <a:cs typeface="+mn-cs"/>
                        </a:rPr>
                      </a:br>
                      <a:r>
                        <a:rPr lang="en-US" sz="1100" b="1" kern="1200" dirty="0">
                          <a:solidFill>
                            <a:srgbClr val="0059A3"/>
                          </a:solidFill>
                          <a:latin typeface="Arial"/>
                          <a:ea typeface="+mn-ea"/>
                          <a:cs typeface="+mn-cs"/>
                        </a:rPr>
                        <a:t>STAFF TIME</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l" defTabSz="914400" rtl="0" eaLnBrk="1" latinLnBrk="0" hangingPunct="1">
                        <a:buNone/>
                      </a:pPr>
                      <a:r>
                        <a:rPr lang="en-US" sz="1100" b="1" kern="1200" dirty="0">
                          <a:solidFill>
                            <a:srgbClr val="0059A3"/>
                          </a:solidFill>
                          <a:latin typeface="Arial"/>
                          <a:ea typeface="+mn-ea"/>
                          <a:cs typeface="+mn-cs"/>
                        </a:rPr>
                        <a:t>CARE PLANNING</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l" defTabSz="914400" rtl="0" eaLnBrk="1" latinLnBrk="0" hangingPunct="1">
                        <a:buNone/>
                      </a:pPr>
                      <a:r>
                        <a:rPr lang="en-US" sz="1100" b="1" kern="1200" dirty="0">
                          <a:solidFill>
                            <a:srgbClr val="0059A3"/>
                          </a:solidFill>
                          <a:latin typeface="Arial"/>
                          <a:ea typeface="+mn-ea"/>
                          <a:cs typeface="+mn-cs"/>
                        </a:rPr>
                        <a:t>BILLING PRACTITIONER WORK</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7351275"/>
                  </a:ext>
                </a:extLst>
              </a:tr>
              <a:tr h="640080">
                <a:tc>
                  <a:txBody>
                    <a:bodyPr/>
                    <a:lstStyle/>
                    <a:p>
                      <a:pPr>
                        <a:lnSpc>
                          <a:spcPct val="110000"/>
                        </a:lnSpc>
                      </a:pPr>
                      <a:r>
                        <a:rPr lang="en-US" sz="1100" dirty="0">
                          <a:solidFill>
                            <a:srgbClr val="203864"/>
                          </a:solidFill>
                          <a:latin typeface="Arial"/>
                        </a:rPr>
                        <a:t>Non-Complex CCM (CPT 99490)</a:t>
                      </a:r>
                    </a:p>
                    <a:p>
                      <a:pPr>
                        <a:lnSpc>
                          <a:spcPct val="110000"/>
                        </a:lnSpc>
                      </a:pPr>
                      <a:endParaRPr lang="en-US" sz="1100" dirty="0">
                        <a:solidFill>
                          <a:srgbClr val="203864"/>
                        </a:solidFill>
                        <a:latin typeface="Arial"/>
                      </a:endParaRP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a:solidFill>
                            <a:srgbClr val="203864"/>
                          </a:solidFill>
                          <a:latin typeface="Arial"/>
                        </a:rPr>
                        <a:t>$43</a:t>
                      </a:r>
                      <a:endParaRPr lang="en-US" sz="1100" dirty="0">
                        <a:solidFill>
                          <a:srgbClr val="203864"/>
                        </a:solidFill>
                        <a:latin typeface="Arial"/>
                      </a:endParaRP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20 minutes or more of clinical staff time in qualifying services</a:t>
                      </a: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Established, implemented, revised, </a:t>
                      </a:r>
                      <a:br>
                        <a:rPr lang="en-US" sz="1100" dirty="0">
                          <a:solidFill>
                            <a:srgbClr val="203864"/>
                          </a:solidFill>
                          <a:latin typeface="Arial"/>
                        </a:rPr>
                      </a:br>
                      <a:r>
                        <a:rPr lang="en-US" sz="1100" dirty="0">
                          <a:solidFill>
                            <a:srgbClr val="203864"/>
                          </a:solidFill>
                          <a:latin typeface="Arial"/>
                        </a:rPr>
                        <a:t>or monitored </a:t>
                      </a: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Ongoing oversight, direction, and management</a:t>
                      </a:r>
                    </a:p>
                    <a:p>
                      <a:pPr>
                        <a:lnSpc>
                          <a:spcPct val="110000"/>
                        </a:lnSpc>
                      </a:pPr>
                      <a:endParaRPr lang="en-US" sz="1100" dirty="0">
                        <a:solidFill>
                          <a:srgbClr val="203864"/>
                        </a:solidFill>
                        <a:latin typeface="Arial"/>
                      </a:endParaRP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extLst>
                  <a:ext uri="{0D108BD9-81ED-4DB2-BD59-A6C34878D82A}">
                    <a16:rowId xmlns:a16="http://schemas.microsoft.com/office/drawing/2014/main" val="3741243043"/>
                  </a:ext>
                </a:extLst>
              </a:tr>
              <a:tr h="640080">
                <a:tc>
                  <a:txBody>
                    <a:bodyPr/>
                    <a:lstStyle/>
                    <a:p>
                      <a:pPr>
                        <a:lnSpc>
                          <a:spcPct val="110000"/>
                        </a:lnSpc>
                      </a:pPr>
                      <a:r>
                        <a:rPr lang="en-US" sz="1100" dirty="0">
                          <a:solidFill>
                            <a:srgbClr val="203864"/>
                          </a:solidFill>
                          <a:latin typeface="Arial"/>
                        </a:rPr>
                        <a:t>Complex CCM (CPT 99487)</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$94</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60 minutes</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Established or substantially revised </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100" dirty="0">
                          <a:solidFill>
                            <a:srgbClr val="203864"/>
                          </a:solidFill>
                          <a:latin typeface="Arial"/>
                        </a:rPr>
                        <a:t>Ongoing oversight, direction, and management + Medical decision-making of moderate-high complexity</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extLst>
                  <a:ext uri="{0D108BD9-81ED-4DB2-BD59-A6C34878D82A}">
                    <a16:rowId xmlns:a16="http://schemas.microsoft.com/office/drawing/2014/main" val="2267763763"/>
                  </a:ext>
                </a:extLst>
              </a:tr>
              <a:tr h="640080">
                <a:tc>
                  <a:txBody>
                    <a:bodyPr/>
                    <a:lstStyle/>
                    <a:p>
                      <a:pPr>
                        <a:lnSpc>
                          <a:spcPct val="110000"/>
                        </a:lnSpc>
                      </a:pPr>
                      <a:r>
                        <a:rPr lang="en-US" sz="1100" dirty="0">
                          <a:solidFill>
                            <a:srgbClr val="203864"/>
                          </a:solidFill>
                          <a:latin typeface="Arial"/>
                        </a:rPr>
                        <a:t>Complex CCM Add-On (CPT 99489, use with 99487)</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$47</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20 minutes or more of clinical staff time in qualifying services</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marL="0" marR="0" lvl="0" indent="0" algn="l" rtl="0" eaLnBrk="1" fontAlgn="auto" latinLnBrk="0" hangingPunct="1">
                        <a:lnSpc>
                          <a:spcPct val="110000"/>
                        </a:lnSpc>
                        <a:spcBef>
                          <a:spcPts val="0"/>
                        </a:spcBef>
                        <a:spcAft>
                          <a:spcPts val="0"/>
                        </a:spcAft>
                        <a:buClrTx/>
                        <a:buSzTx/>
                        <a:buFontTx/>
                        <a:buNone/>
                      </a:pPr>
                      <a:r>
                        <a:rPr lang="en-US" sz="1100" dirty="0">
                          <a:solidFill>
                            <a:srgbClr val="203864"/>
                          </a:solidFill>
                          <a:latin typeface="Arial"/>
                        </a:rPr>
                        <a:t>Established or substantially revised </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100" dirty="0">
                          <a:solidFill>
                            <a:srgbClr val="203864"/>
                          </a:solidFill>
                          <a:latin typeface="Arial"/>
                        </a:rPr>
                        <a:t>Ongoing oversight, direction, and management + Medical decision-making of moderate-high complexity</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extLst>
                  <a:ext uri="{0D108BD9-81ED-4DB2-BD59-A6C34878D82A}">
                    <a16:rowId xmlns:a16="http://schemas.microsoft.com/office/drawing/2014/main" val="2080243765"/>
                  </a:ext>
                </a:extLst>
              </a:tr>
              <a:tr h="640080">
                <a:tc>
                  <a:txBody>
                    <a:bodyPr/>
                    <a:lstStyle/>
                    <a:p>
                      <a:pPr>
                        <a:lnSpc>
                          <a:spcPct val="110000"/>
                        </a:lnSpc>
                      </a:pPr>
                      <a:r>
                        <a:rPr lang="en-US" sz="1100" dirty="0">
                          <a:solidFill>
                            <a:srgbClr val="203864"/>
                          </a:solidFill>
                          <a:latin typeface="Arial"/>
                        </a:rPr>
                        <a:t>CCM Initiating Visit (AWV, IPPE, TCM, or Other Face-to-Face E/M)</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$44-$209</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 </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 -- </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Usual face-to-face work required by the billed initiating visit code</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extLst>
                  <a:ext uri="{0D108BD9-81ED-4DB2-BD59-A6C34878D82A}">
                    <a16:rowId xmlns:a16="http://schemas.microsoft.com/office/drawing/2014/main" val="2685216450"/>
                  </a:ext>
                </a:extLst>
              </a:tr>
              <a:tr h="640080">
                <a:tc>
                  <a:txBody>
                    <a:bodyPr/>
                    <a:lstStyle/>
                    <a:p>
                      <a:pPr>
                        <a:lnSpc>
                          <a:spcPct val="110000"/>
                        </a:lnSpc>
                      </a:pPr>
                      <a:r>
                        <a:rPr lang="en-US" sz="1100" dirty="0">
                          <a:solidFill>
                            <a:srgbClr val="203864"/>
                          </a:solidFill>
                          <a:latin typeface="Arial"/>
                        </a:rPr>
                        <a:t>Add-On to CCM Initiating Visit (G0506)</a:t>
                      </a:r>
                    </a:p>
                    <a:p>
                      <a:pPr>
                        <a:lnSpc>
                          <a:spcPct val="110000"/>
                        </a:lnSpc>
                      </a:pPr>
                      <a:endParaRPr lang="en-US" sz="1100" dirty="0">
                        <a:solidFill>
                          <a:srgbClr val="203864"/>
                        </a:solidFill>
                        <a:latin typeface="Arial"/>
                      </a:endParaRPr>
                    </a:p>
                  </a:txBody>
                  <a:tcPr marT="91440" marB="91440">
                    <a:lnT w="6350" cap="flat" cmpd="sng" algn="ctr">
                      <a:solidFill>
                        <a:srgbClr val="0059A3"/>
                      </a:solidFill>
                      <a:prstDash val="solid"/>
                      <a:round/>
                      <a:headEnd type="none" w="med" len="med"/>
                      <a:tailEnd type="none" w="med" len="med"/>
                    </a:lnT>
                    <a:noFill/>
                  </a:tcPr>
                </a:tc>
                <a:tc>
                  <a:txBody>
                    <a:bodyPr/>
                    <a:lstStyle/>
                    <a:p>
                      <a:pPr>
                        <a:lnSpc>
                          <a:spcPct val="110000"/>
                        </a:lnSpc>
                      </a:pPr>
                      <a:r>
                        <a:rPr lang="en-US" sz="1100" dirty="0">
                          <a:solidFill>
                            <a:srgbClr val="203864"/>
                          </a:solidFill>
                          <a:latin typeface="Arial"/>
                        </a:rPr>
                        <a:t>$64</a:t>
                      </a:r>
                    </a:p>
                  </a:txBody>
                  <a:tcPr marT="91440" marB="91440">
                    <a:lnT w="6350" cap="flat" cmpd="sng" algn="ctr">
                      <a:solidFill>
                        <a:srgbClr val="0059A3"/>
                      </a:solidFill>
                      <a:prstDash val="solid"/>
                      <a:round/>
                      <a:headEnd type="none" w="med" len="med"/>
                      <a:tailEnd type="none" w="med" len="med"/>
                    </a:lnT>
                    <a:noFill/>
                  </a:tcPr>
                </a:tc>
                <a:tc>
                  <a:txBody>
                    <a:bodyPr/>
                    <a:lstStyle/>
                    <a:p>
                      <a:pPr>
                        <a:lnSpc>
                          <a:spcPct val="110000"/>
                        </a:lnSpc>
                      </a:pPr>
                      <a:r>
                        <a:rPr lang="en-US" sz="1100" dirty="0">
                          <a:solidFill>
                            <a:srgbClr val="203864"/>
                          </a:solidFill>
                          <a:latin typeface="Arial"/>
                        </a:rPr>
                        <a:t>N/A</a:t>
                      </a:r>
                    </a:p>
                  </a:txBody>
                  <a:tcPr marT="91440" marB="91440">
                    <a:lnT w="6350" cap="flat" cmpd="sng" algn="ctr">
                      <a:solidFill>
                        <a:srgbClr val="0059A3"/>
                      </a:solidFill>
                      <a:prstDash val="solid"/>
                      <a:round/>
                      <a:headEnd type="none" w="med" len="med"/>
                      <a:tailEnd type="none" w="med" len="med"/>
                    </a:lnT>
                    <a:noFill/>
                  </a:tcPr>
                </a:tc>
                <a:tc>
                  <a:txBody>
                    <a:bodyPr/>
                    <a:lstStyle/>
                    <a:p>
                      <a:pPr>
                        <a:lnSpc>
                          <a:spcPct val="110000"/>
                        </a:lnSpc>
                      </a:pPr>
                      <a:r>
                        <a:rPr lang="en-US" sz="1100" dirty="0">
                          <a:solidFill>
                            <a:srgbClr val="203864"/>
                          </a:solidFill>
                          <a:latin typeface="Arial"/>
                        </a:rPr>
                        <a:t>Established</a:t>
                      </a:r>
                    </a:p>
                  </a:txBody>
                  <a:tcPr marT="91440" marB="91440">
                    <a:lnT w="6350" cap="flat" cmpd="sng" algn="ctr">
                      <a:solidFill>
                        <a:srgbClr val="0059A3"/>
                      </a:solidFill>
                      <a:prstDash val="solid"/>
                      <a:round/>
                      <a:headEnd type="none" w="med" len="med"/>
                      <a:tailEnd type="none" w="med" len="med"/>
                    </a:lnT>
                    <a:noFill/>
                  </a:tcPr>
                </a:tc>
                <a:tc>
                  <a:txBody>
                    <a:bodyPr/>
                    <a:lstStyle/>
                    <a:p>
                      <a:pPr>
                        <a:lnSpc>
                          <a:spcPct val="110000"/>
                        </a:lnSpc>
                      </a:pPr>
                      <a:r>
                        <a:rPr lang="en-US" sz="1100" dirty="0">
                          <a:solidFill>
                            <a:srgbClr val="203864"/>
                          </a:solidFill>
                          <a:latin typeface="Arial"/>
                        </a:rPr>
                        <a:t>Personally performs extensive assessment and CCM care planning beyond the usual effort described by the separately billable CCM initiating visit</a:t>
                      </a:r>
                    </a:p>
                  </a:txBody>
                  <a:tcPr marT="91440" marB="91440">
                    <a:lnT w="6350" cap="flat" cmpd="sng" algn="ctr">
                      <a:solidFill>
                        <a:srgbClr val="0059A3"/>
                      </a:solidFill>
                      <a:prstDash val="solid"/>
                      <a:round/>
                      <a:headEnd type="none" w="med" len="med"/>
                      <a:tailEnd type="none" w="med" len="med"/>
                    </a:lnT>
                    <a:noFill/>
                  </a:tcPr>
                </a:tc>
                <a:extLst>
                  <a:ext uri="{0D108BD9-81ED-4DB2-BD59-A6C34878D82A}">
                    <a16:rowId xmlns:a16="http://schemas.microsoft.com/office/drawing/2014/main" val="750682555"/>
                  </a:ext>
                </a:extLst>
              </a:tr>
            </a:tbl>
          </a:graphicData>
        </a:graphic>
      </p:graphicFrame>
    </p:spTree>
    <p:extLst>
      <p:ext uri="{BB962C8B-B14F-4D97-AF65-F5344CB8AC3E}">
        <p14:creationId xmlns:p14="http://schemas.microsoft.com/office/powerpoint/2010/main" val="1549524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oodoo Powerpoint Template">
  <a:themeElements>
    <a:clrScheme name="Voodoo Color">
      <a:dk1>
        <a:srgbClr val="222222"/>
      </a:dk1>
      <a:lt1>
        <a:srgbClr val="F7F7F7"/>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f6c98c-5aeb-4ad2-8a10-e83e577f504a">
      <Terms xmlns="http://schemas.microsoft.com/office/infopath/2007/PartnerControls"/>
    </lcf76f155ced4ddcb4097134ff3c332f>
    <TaxCatchAll xmlns="af1be721-d33a-4fef-a100-ba42263721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9532AB355719498038C4F5D6867E00" ma:contentTypeVersion="15" ma:contentTypeDescription="Create a new document." ma:contentTypeScope="" ma:versionID="4803561d88e9495a7b924fe8999542f5">
  <xsd:schema xmlns:xsd="http://www.w3.org/2001/XMLSchema" xmlns:xs="http://www.w3.org/2001/XMLSchema" xmlns:p="http://schemas.microsoft.com/office/2006/metadata/properties" xmlns:ns2="e1f6c98c-5aeb-4ad2-8a10-e83e577f504a" xmlns:ns3="af1be721-d33a-4fef-a100-ba4226372125" targetNamespace="http://schemas.microsoft.com/office/2006/metadata/properties" ma:root="true" ma:fieldsID="96094efcecde561ef38fbab2d068f561" ns2:_="" ns3:_="">
    <xsd:import namespace="e1f6c98c-5aeb-4ad2-8a10-e83e577f504a"/>
    <xsd:import namespace="af1be721-d33a-4fef-a100-ba422637212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6c98c-5aeb-4ad2-8a10-e83e577f5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1be721-d33a-4fef-a100-ba42263721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e15c9ca-69fd-4f1f-bfd6-3552cdc5a950}" ma:internalName="TaxCatchAll" ma:showField="CatchAllData" ma:web="af1be721-d33a-4fef-a100-ba4226372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ABEEB-BEEE-4EC8-9E8F-3204E2CA0590}">
  <ds:schemaRefs>
    <ds:schemaRef ds:uri="http://schemas.microsoft.com/office/2006/documentManagement/types"/>
    <ds:schemaRef ds:uri="http://www.w3.org/XML/1998/namespace"/>
    <ds:schemaRef ds:uri="617099e3-a739-4d8b-984c-3c05ab1adb32"/>
    <ds:schemaRef ds:uri="953dceee-962a-416c-945e-75cf2fc84a4c"/>
    <ds:schemaRef ds:uri="http://purl.org/dc/term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e1f6c98c-5aeb-4ad2-8a10-e83e577f504a"/>
    <ds:schemaRef ds:uri="af1be721-d33a-4fef-a100-ba4226372125"/>
  </ds:schemaRefs>
</ds:datastoreItem>
</file>

<file path=customXml/itemProps2.xml><?xml version="1.0" encoding="utf-8"?>
<ds:datastoreItem xmlns:ds="http://schemas.openxmlformats.org/officeDocument/2006/customXml" ds:itemID="{57EEB158-85C0-41E3-A0DC-E6694E96ECDA}"/>
</file>

<file path=customXml/itemProps3.xml><?xml version="1.0" encoding="utf-8"?>
<ds:datastoreItem xmlns:ds="http://schemas.openxmlformats.org/officeDocument/2006/customXml" ds:itemID="{87FB4B24-3EF9-4063-ADC4-15C73308DE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TotalTime>
  <Words>1009</Words>
  <Application>Microsoft Macintosh PowerPoint</Application>
  <PresentationFormat>Widescreen</PresentationFormat>
  <Paragraphs>83</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Open Sans</vt:lpstr>
      <vt:lpstr>Symbol,Sans-Serif</vt:lpstr>
      <vt:lpstr>System Font Regular</vt:lpstr>
      <vt:lpstr>Office Theme</vt:lpstr>
      <vt:lpstr>Voodoo Powerpoint Template</vt:lpstr>
      <vt:lpstr>CHRONIC CARE MANAGEMENT </vt:lpstr>
      <vt:lpstr>CHRONIC DISEASE BURDEN IN THE UNITED STATES</vt:lpstr>
      <vt:lpstr>CMS AND CHRONIC CARE</vt:lpstr>
      <vt:lpstr>WHAT IS CHRONIC CARE MANAGEMENT (CCM)?</vt:lpstr>
      <vt:lpstr>WHAT IS CCM? (CONTINUED)</vt:lpstr>
      <vt:lpstr>ELEMENTS OF CCM SERVICES</vt:lpstr>
      <vt:lpstr>WHO CAN BILL FOR CCM SERVICES?</vt:lpstr>
      <vt:lpstr>WHAT ARE THE BENEFITS OF CCM?</vt:lpstr>
      <vt:lpstr>CCM CODING SUMMARY</vt:lpstr>
      <vt:lpstr>REFERENCES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CARE MANAGEMENT </dc:title>
  <dc:creator>HHS/CMS</dc:creator>
  <cp:keywords>CHRONIC CARE MANAGEMENT </cp:keywords>
  <cp:lastModifiedBy>Enzo Rios (Ketchum)</cp:lastModifiedBy>
  <cp:revision>11</cp:revision>
  <dcterms:created xsi:type="dcterms:W3CDTF">2021-02-24T20:18:36Z</dcterms:created>
  <dcterms:modified xsi:type="dcterms:W3CDTF">2024-10-11T13:36:19Z</dcterms:modified>
  <cp:category>CHRONIC CARE MANAGEMENT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0x010100D49532AB355719498038C4F5D6867E00</vt:lpwstr>
  </property>
  <property fmtid="{D5CDD505-2E9C-101B-9397-08002B2CF9AE}" pid="3" name="MediaServiceImageTags">
    <vt:lpwstr/>
  </property>
  <property fmtid="{D5CDD505-2E9C-101B-9397-08002B2CF9AE}" pid="4" name="MSIP_Label_8e19d756-792e-42a1-bcad-4cb9051ddd2d_Enabled">
    <vt:lpwstr>true</vt:lpwstr>
  </property>
  <property fmtid="{D5CDD505-2E9C-101B-9397-08002B2CF9AE}" pid="5" name="MSIP_Label_8e19d756-792e-42a1-bcad-4cb9051ddd2d_SetDate">
    <vt:lpwstr>2024-10-11T13:36:19Z</vt:lpwstr>
  </property>
  <property fmtid="{D5CDD505-2E9C-101B-9397-08002B2CF9AE}" pid="6" name="MSIP_Label_8e19d756-792e-42a1-bcad-4cb9051ddd2d_Method">
    <vt:lpwstr>Standard</vt:lpwstr>
  </property>
  <property fmtid="{D5CDD505-2E9C-101B-9397-08002B2CF9AE}" pid="7" name="MSIP_Label_8e19d756-792e-42a1-bcad-4cb9051ddd2d_Name">
    <vt:lpwstr>Confidential</vt:lpwstr>
  </property>
  <property fmtid="{D5CDD505-2E9C-101B-9397-08002B2CF9AE}" pid="8" name="MSIP_Label_8e19d756-792e-42a1-bcad-4cb9051ddd2d_SiteId">
    <vt:lpwstr>41eb501a-f671-4ce0-a5bf-b64168c3705f</vt:lpwstr>
  </property>
  <property fmtid="{D5CDD505-2E9C-101B-9397-08002B2CF9AE}" pid="9" name="MSIP_Label_8e19d756-792e-42a1-bcad-4cb9051ddd2d_ActionId">
    <vt:lpwstr>bf6b4fb4-426b-4366-981a-eef803ffb8ed</vt:lpwstr>
  </property>
  <property fmtid="{D5CDD505-2E9C-101B-9397-08002B2CF9AE}" pid="10" name="MSIP_Label_8e19d756-792e-42a1-bcad-4cb9051ddd2d_ContentBits">
    <vt:lpwstr>2</vt:lpwstr>
  </property>
  <property fmtid="{D5CDD505-2E9C-101B-9397-08002B2CF9AE}" pid="11" name="ClassificationContentMarkingFooterLocations">
    <vt:lpwstr>Office Theme:7\Voodoo Powerpoint Template:6</vt:lpwstr>
  </property>
  <property fmtid="{D5CDD505-2E9C-101B-9397-08002B2CF9AE}" pid="12" name="ClassificationContentMarkingFooterText">
    <vt:lpwstr>Confidential - Not for Public Consumption or Distribution</vt:lpwstr>
  </property>
</Properties>
</file>